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2"/>
  </p:notesMasterIdLst>
  <p:sldIdLst>
    <p:sldId id="263" r:id="rId3"/>
    <p:sldId id="276" r:id="rId4"/>
    <p:sldId id="279" r:id="rId5"/>
    <p:sldId id="278" r:id="rId6"/>
    <p:sldId id="277" r:id="rId7"/>
    <p:sldId id="257" r:id="rId8"/>
    <p:sldId id="280" r:id="rId9"/>
    <p:sldId id="256" r:id="rId10"/>
    <p:sldId id="266" r:id="rId11"/>
    <p:sldId id="302" r:id="rId12"/>
    <p:sldId id="267" r:id="rId13"/>
    <p:sldId id="258" r:id="rId14"/>
    <p:sldId id="264" r:id="rId15"/>
    <p:sldId id="281" r:id="rId16"/>
    <p:sldId id="260" r:id="rId17"/>
    <p:sldId id="262" r:id="rId18"/>
    <p:sldId id="282" r:id="rId19"/>
    <p:sldId id="261" r:id="rId20"/>
    <p:sldId id="259" r:id="rId21"/>
    <p:sldId id="283" r:id="rId22"/>
    <p:sldId id="270" r:id="rId23"/>
    <p:sldId id="271" r:id="rId24"/>
    <p:sldId id="285" r:id="rId25"/>
    <p:sldId id="284" r:id="rId26"/>
    <p:sldId id="268" r:id="rId27"/>
    <p:sldId id="269" r:id="rId28"/>
    <p:sldId id="303" r:id="rId29"/>
    <p:sldId id="265" r:id="rId30"/>
    <p:sldId id="274" r:id="rId31"/>
    <p:sldId id="304" r:id="rId32"/>
    <p:sldId id="275" r:id="rId33"/>
    <p:sldId id="301" r:id="rId34"/>
    <p:sldId id="286" r:id="rId35"/>
    <p:sldId id="287" r:id="rId36"/>
    <p:sldId id="288" r:id="rId37"/>
    <p:sldId id="305" r:id="rId38"/>
    <p:sldId id="289" r:id="rId39"/>
    <p:sldId id="290" r:id="rId40"/>
    <p:sldId id="300" r:id="rId41"/>
    <p:sldId id="291" r:id="rId42"/>
    <p:sldId id="292" r:id="rId43"/>
    <p:sldId id="294" r:id="rId44"/>
    <p:sldId id="293" r:id="rId45"/>
    <p:sldId id="295" r:id="rId46"/>
    <p:sldId id="296" r:id="rId47"/>
    <p:sldId id="297" r:id="rId48"/>
    <p:sldId id="298" r:id="rId49"/>
    <p:sldId id="299" r:id="rId50"/>
    <p:sldId id="272" r:id="rId5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84858-CC23-4DD9-B0F9-1933964B1581}" type="datetimeFigureOut">
              <a:rPr lang="fr-FR" smtClean="0"/>
              <a:pPr/>
              <a:t>19/10/2015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BCCE3-9478-4A4D-8F35-FEB9D788CEB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28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Première phase de développement d’un œuf fécondé</a:t>
            </a:r>
          </a:p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2048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119CA5-03F8-48A7-9797-0BBF34CF7FA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Composition de la cellule-œuf : un pôle animal (concentration en acide nucléique plus importante), un pole végétatif (concentration en vitellus plus importante)</a:t>
            </a:r>
          </a:p>
        </p:txBody>
      </p:sp>
      <p:sp>
        <p:nvSpPr>
          <p:cNvPr id="1843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89A8476-713C-4542-8980-D67C3E3772F5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Série de segmentations horizontales et verticales, même masse vitélline dans chaque blastomère</a:t>
            </a:r>
          </a:p>
          <a:p>
            <a:pPr>
              <a:spcBef>
                <a:spcPct val="0"/>
              </a:spcBef>
            </a:pPr>
            <a:r>
              <a:rPr lang="fr-FR" smtClean="0"/>
              <a:t>A  l’intérieur du morula, formation d’une cavité pleine de liquide, le </a:t>
            </a:r>
            <a:r>
              <a:rPr lang="fr-FR" b="1" smtClean="0"/>
              <a:t>blastocoele</a:t>
            </a:r>
            <a:r>
              <a:rPr lang="fr-FR" smtClean="0"/>
              <a:t>.  </a:t>
            </a:r>
          </a:p>
          <a:p>
            <a:pPr>
              <a:spcBef>
                <a:spcPct val="0"/>
              </a:spcBef>
            </a:pPr>
            <a:r>
              <a:rPr lang="fr-FR" smtClean="0"/>
              <a:t>La sphère formée s’appelle le </a:t>
            </a:r>
            <a:r>
              <a:rPr lang="fr-FR" b="1" smtClean="0"/>
              <a:t>blastula.</a:t>
            </a:r>
          </a:p>
          <a:p>
            <a:pPr>
              <a:spcBef>
                <a:spcPct val="0"/>
              </a:spcBef>
            </a:pPr>
            <a:r>
              <a:rPr lang="fr-FR" b="1" smtClean="0"/>
              <a:t> </a:t>
            </a:r>
            <a:r>
              <a:rPr lang="fr-FR" smtClean="0"/>
              <a:t>Elle s’implante à la cavité utérine. </a:t>
            </a:r>
          </a:p>
          <a:p>
            <a:pPr>
              <a:spcBef>
                <a:spcPct val="0"/>
              </a:spcBef>
            </a:pPr>
            <a:r>
              <a:rPr lang="fr-FR" smtClean="0"/>
              <a:t>Formation de deux structures : ectophylle et hypoblaste au niveau du bourgeon embryonnaire</a:t>
            </a:r>
            <a:endParaRPr lang="fr-FR" b="1" smtClean="0"/>
          </a:p>
        </p:txBody>
      </p:sp>
      <p:sp>
        <p:nvSpPr>
          <p:cNvPr id="225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51FFA30-FA18-46BE-92A7-35F3D4D023E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Ectoderme = feuillet externe de la gastrula</a:t>
            </a:r>
          </a:p>
          <a:p>
            <a:pPr>
              <a:spcBef>
                <a:spcPct val="0"/>
              </a:spcBef>
            </a:pPr>
            <a:r>
              <a:rPr lang="fr-FR" smtClean="0"/>
              <a:t>Mésoderme = couche intermédiaire</a:t>
            </a:r>
          </a:p>
          <a:p>
            <a:pPr>
              <a:spcBef>
                <a:spcPct val="0"/>
              </a:spcBef>
            </a:pPr>
            <a:r>
              <a:rPr lang="fr-FR" smtClean="0"/>
              <a:t>Endoderme = feuillet interne de la gastrula</a:t>
            </a:r>
          </a:p>
        </p:txBody>
      </p:sp>
      <p:sp>
        <p:nvSpPr>
          <p:cNvPr id="2662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03E23AE-83DF-485F-8866-27F753E8E7E7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Migration des cellules de l’air pellucide pour recouvrir le plancher de la cavité sous germinale. Assise cellulaire formée = hypoblaste </a:t>
            </a:r>
          </a:p>
          <a:p>
            <a:pPr>
              <a:spcBef>
                <a:spcPct val="0"/>
              </a:spcBef>
            </a:pPr>
            <a:r>
              <a:rPr lang="fr-FR" smtClean="0"/>
              <a:t>Cellules du plafond = épiblaste</a:t>
            </a:r>
          </a:p>
          <a:p>
            <a:pPr>
              <a:spcBef>
                <a:spcPct val="0"/>
              </a:spcBef>
            </a:pPr>
            <a:r>
              <a:rPr lang="fr-FR" smtClean="0"/>
              <a:t>Hypoblaste sert à la formation de la Ligne primitive</a:t>
            </a:r>
          </a:p>
          <a:p>
            <a:pPr>
              <a:spcBef>
                <a:spcPct val="0"/>
              </a:spcBef>
            </a:pPr>
            <a:r>
              <a:rPr lang="fr-FR" smtClean="0"/>
              <a:t>blastomeres migrent vers hypoblaste = axe entéro-postérieur</a:t>
            </a:r>
          </a:p>
          <a:p>
            <a:pPr>
              <a:spcBef>
                <a:spcPct val="0"/>
              </a:spcBef>
            </a:pPr>
            <a:r>
              <a:rPr lang="fr-FR" smtClean="0"/>
              <a:t>Amas de blastomère au niveau postérieur = bourrelet médian</a:t>
            </a:r>
          </a:p>
          <a:p>
            <a:pPr>
              <a:spcBef>
                <a:spcPct val="0"/>
              </a:spcBef>
            </a:pPr>
            <a:r>
              <a:rPr lang="fr-FR" smtClean="0"/>
              <a:t>Le bourrelet s’épaissit et s’allonge = Sillon médiant</a:t>
            </a:r>
          </a:p>
          <a:p>
            <a:pPr>
              <a:spcBef>
                <a:spcPct val="0"/>
              </a:spcBef>
            </a:pPr>
            <a:r>
              <a:rPr lang="fr-FR" smtClean="0"/>
              <a:t>L’extremité craniale de cette ligne est renflée = Nœud de hensen</a:t>
            </a:r>
          </a:p>
          <a:p>
            <a:pPr>
              <a:spcBef>
                <a:spcPct val="0"/>
              </a:spcBef>
            </a:pPr>
            <a:endParaRPr lang="fr-FR" smtClean="0"/>
          </a:p>
          <a:p>
            <a:pPr>
              <a:spcBef>
                <a:spcPct val="0"/>
              </a:spcBef>
            </a:pPr>
            <a:r>
              <a:rPr lang="fr-FR" smtClean="0"/>
              <a:t>Formation d’un sillon au centre de la ligne primitive = gouttière primitive (cellules épiblastiques s’invaginent, se différencient en cellules mesodermiques, rejoignent cavité blastocoelique = </a:t>
            </a:r>
            <a:r>
              <a:rPr lang="fr-FR" b="1" smtClean="0"/>
              <a:t>mésoderme</a:t>
            </a:r>
            <a:r>
              <a:rPr lang="fr-FR" smtClean="0"/>
              <a:t>)</a:t>
            </a:r>
            <a:endParaRPr lang="fr-FR" b="1" smtClean="0"/>
          </a:p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3072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08D237C-E3EC-4B54-9C1D-32D67972E770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dirty="0" smtClean="0"/>
              <a:t>Formation d’un anneau germinal : feuillet superficiel= </a:t>
            </a:r>
            <a:r>
              <a:rPr lang="fr-FR" dirty="0" err="1" smtClean="0"/>
              <a:t>épiblaste</a:t>
            </a:r>
            <a:r>
              <a:rPr lang="fr-FR" dirty="0" smtClean="0"/>
              <a:t>, feuillet interne = </a:t>
            </a:r>
            <a:r>
              <a:rPr lang="fr-FR" dirty="0" err="1" smtClean="0"/>
              <a:t>hypoblaste</a:t>
            </a:r>
            <a:endParaRPr lang="fr-FR" dirty="0" smtClean="0"/>
          </a:p>
          <a:p>
            <a:pPr>
              <a:spcBef>
                <a:spcPct val="0"/>
              </a:spcBef>
            </a:pPr>
            <a:r>
              <a:rPr lang="fr-FR" dirty="0" smtClean="0"/>
              <a:t>C’est l’involution de la gastrula.</a:t>
            </a:r>
          </a:p>
          <a:p>
            <a:pPr>
              <a:spcBef>
                <a:spcPct val="0"/>
              </a:spcBef>
            </a:pPr>
            <a:r>
              <a:rPr lang="fr-FR" dirty="0" err="1" smtClean="0"/>
              <a:t>Épibolie</a:t>
            </a:r>
            <a:r>
              <a:rPr lang="fr-FR" dirty="0" smtClean="0"/>
              <a:t> continue</a:t>
            </a:r>
          </a:p>
          <a:p>
            <a:pPr>
              <a:spcBef>
                <a:spcPct val="0"/>
              </a:spcBef>
            </a:pPr>
            <a:r>
              <a:rPr lang="fr-FR" dirty="0" smtClean="0"/>
              <a:t>L’</a:t>
            </a:r>
            <a:r>
              <a:rPr lang="fr-FR" dirty="0" err="1" smtClean="0"/>
              <a:t>épiblaste</a:t>
            </a:r>
            <a:r>
              <a:rPr lang="fr-FR" dirty="0" smtClean="0"/>
              <a:t> donnera l’épiderme, l’</a:t>
            </a:r>
            <a:r>
              <a:rPr lang="fr-FR" dirty="0" err="1" smtClean="0"/>
              <a:t>hypoblaste</a:t>
            </a:r>
            <a:r>
              <a:rPr lang="fr-FR" dirty="0" smtClean="0"/>
              <a:t> l’endoderme et le mésoderme</a:t>
            </a:r>
          </a:p>
        </p:txBody>
      </p:sp>
      <p:sp>
        <p:nvSpPr>
          <p:cNvPr id="3277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424A19E-68F4-4F52-A3A1-4966A4E1D706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Lécithocoele = sac vitellin (mais vide)</a:t>
            </a:r>
          </a:p>
          <a:p>
            <a:pPr>
              <a:spcBef>
                <a:spcPct val="0"/>
              </a:spcBef>
            </a:pPr>
            <a:r>
              <a:rPr lang="fr-FR" smtClean="0"/>
              <a:t>Syncyotrophoblaste = fusion membrane utérus et membrane embryonnaire</a:t>
            </a:r>
          </a:p>
          <a:p>
            <a:pPr>
              <a:spcBef>
                <a:spcPct val="0"/>
              </a:spcBef>
            </a:pPr>
            <a:r>
              <a:rPr lang="fr-FR" smtClean="0"/>
              <a:t>Ectoblaste se creuse pour former la cavité amniotique</a:t>
            </a:r>
          </a:p>
          <a:p>
            <a:pPr>
              <a:spcBef>
                <a:spcPct val="0"/>
              </a:spcBef>
            </a:pPr>
            <a:r>
              <a:rPr lang="fr-FR" smtClean="0"/>
              <a:t>Formation de la ligne primitive</a:t>
            </a:r>
          </a:p>
          <a:p>
            <a:pPr>
              <a:spcBef>
                <a:spcPct val="0"/>
              </a:spcBef>
            </a:pPr>
            <a:r>
              <a:rPr lang="fr-FR" smtClean="0"/>
              <a:t>Les cellules de l’ectoblaste s’invaginent dans la ligne primitive et forme le mésoblaste entre l’ectoblaste et l’hypoblaste</a:t>
            </a:r>
          </a:p>
        </p:txBody>
      </p:sp>
      <p:sp>
        <p:nvSpPr>
          <p:cNvPr id="2867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F98FCD8-D577-41F1-AA77-647458A05F98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D8E4C-FB2A-4339-85B4-4D2DACCBAE18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AE75F-27DC-4DC4-9942-EC8CB515BB03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99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D59FD-2E42-4957-A118-0431E191F280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25339-880C-4396-BDD2-15B6886778E6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827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AC21C-4B6C-41CA-AD3F-4AEF07CE6DAB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CC04F-D74D-4015-AAED-85814F270670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77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AD9BE-251D-402C-9534-EFD6D4242FE2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4DDBC-328C-4A96-9390-E3638E87FCA6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630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905BF-86E0-43A9-B778-F2819CB5DC77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32275-4713-4E7A-8E62-F9E2ED48A3FD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69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64D6C-4467-4B0B-81E9-ACA870366C82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31AD27-8D82-40DB-B8C7-431329979A8E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1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AC52F-9050-4E19-B4C7-898C4D1AAA3B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EB8A44-DAAA-463B-A1C8-72F4D0B70F26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1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1272B-E2B3-4F6C-89D4-23B45ED54BA0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7193A-FB73-4C7D-ACBE-281A6E222E90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23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248F8-6D9F-4542-97F0-D73C8CCB0878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5DEDA-CB78-4256-96E7-89454E08C7D2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28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F1232-F3CB-4E8B-808A-55BD9DD339A2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35871-45D4-4819-91EA-5AC35F411136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97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D7420-80A9-4DE6-B4EE-6D792B79A4DC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F0104-E32D-474B-BEF9-CBCE36786F1B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5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19/10/2015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D13165E-D053-4276-8D87-B73457790DD3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19/10/2015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BFD7322-C634-4FC6-879F-8F53EA802449}" type="slidenum">
              <a:rPr lang="fr-F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8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6.jpeg"/><Relationship Id="rId9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1844824"/>
            <a:ext cx="6552728" cy="4536504"/>
          </a:xfrm>
        </p:spPr>
        <p:txBody>
          <a:bodyPr>
            <a:normAutofit fontScale="70000" lnSpcReduction="20000"/>
          </a:bodyPr>
          <a:lstStyle/>
          <a:p>
            <a:pPr lvl="0" algn="l"/>
            <a:r>
              <a:rPr lang="fr-FR" sz="3400" b="1" dirty="0" smtClean="0"/>
              <a:t>Introduction</a:t>
            </a:r>
          </a:p>
          <a:p>
            <a:pPr lvl="0" algn="l"/>
            <a:r>
              <a:rPr lang="fr-FR" sz="3400" b="1" dirty="0" smtClean="0"/>
              <a:t> </a:t>
            </a:r>
          </a:p>
          <a:p>
            <a:pPr lvl="0" algn="l"/>
            <a:r>
              <a:rPr lang="fr-FR" sz="3400" b="1" dirty="0" smtClean="0"/>
              <a:t>1. Etapes du développement</a:t>
            </a:r>
          </a:p>
          <a:p>
            <a:pPr algn="l"/>
            <a:r>
              <a:rPr lang="fr-FR" dirty="0" smtClean="0"/>
              <a:t>1.1. Segmentation</a:t>
            </a:r>
          </a:p>
          <a:p>
            <a:pPr algn="l"/>
            <a:r>
              <a:rPr lang="fr-FR" dirty="0" smtClean="0"/>
              <a:t>1.2. Gastrulation</a:t>
            </a:r>
          </a:p>
          <a:p>
            <a:pPr algn="l"/>
            <a:r>
              <a:rPr lang="fr-FR" dirty="0" smtClean="0"/>
              <a:t>1.3. Histogénèse et organogénèse</a:t>
            </a:r>
          </a:p>
          <a:p>
            <a:r>
              <a:rPr lang="fr-FR" dirty="0" smtClean="0"/>
              <a:t> </a:t>
            </a:r>
          </a:p>
          <a:p>
            <a:pPr lvl="0" algn="l"/>
            <a:r>
              <a:rPr lang="fr-FR" sz="3400" b="1" dirty="0" smtClean="0"/>
              <a:t>2. Annexes embryonnaires</a:t>
            </a:r>
          </a:p>
          <a:p>
            <a:pPr algn="l"/>
            <a:r>
              <a:rPr lang="fr-FR" dirty="0" smtClean="0"/>
              <a:t>2.1. Téléostéens</a:t>
            </a:r>
          </a:p>
          <a:p>
            <a:pPr algn="l"/>
            <a:r>
              <a:rPr lang="fr-FR" dirty="0" smtClean="0"/>
              <a:t>2.2. Sauropsidés</a:t>
            </a:r>
          </a:p>
          <a:p>
            <a:pPr algn="l"/>
            <a:r>
              <a:rPr lang="fr-FR" dirty="0" smtClean="0"/>
              <a:t>2.3. Mammifères</a:t>
            </a:r>
          </a:p>
          <a:p>
            <a:pPr algn="l"/>
            <a:r>
              <a:rPr lang="fr-FR" dirty="0" smtClean="0"/>
              <a:t> </a:t>
            </a:r>
          </a:p>
          <a:p>
            <a:pPr algn="l"/>
            <a:r>
              <a:rPr lang="fr-FR" sz="3400" b="1" dirty="0" smtClean="0"/>
              <a:t>3. Oviparité - viviparité</a:t>
            </a:r>
            <a:endParaRPr lang="fr-FR" sz="3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260648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40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II- Biologie du développement </a:t>
            </a:r>
          </a:p>
          <a:p>
            <a:r>
              <a:rPr lang="fr-FR" altLang="zh-TW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(Téléostéens, Oiseaux, Mammifères)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58" y="1673331"/>
            <a:ext cx="7200850" cy="484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ZoneTexte 82"/>
          <p:cNvSpPr txBox="1">
            <a:spLocks noChangeArrowheads="1"/>
          </p:cNvSpPr>
          <p:nvPr/>
        </p:nvSpPr>
        <p:spPr bwMode="auto">
          <a:xfrm>
            <a:off x="467594" y="469112"/>
            <a:ext cx="7776814" cy="5232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solidFill>
                  <a:prstClr val="black"/>
                </a:solidFill>
              </a:rPr>
              <a:t> </a:t>
            </a:r>
            <a:r>
              <a:rPr lang="fr-FR" altLang="fr-FR" sz="2800" b="1" dirty="0" smtClean="0">
                <a:solidFill>
                  <a:prstClr val="black"/>
                </a:solidFill>
              </a:rPr>
              <a:t>Pôle animal de l’ovocyte mature ou «jaune d’œuf »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643983" y="5013176"/>
            <a:ext cx="17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prstClr val="black"/>
                </a:solidFill>
                <a:cs typeface="Arial" charset="0"/>
              </a:rPr>
              <a:t>Anneau germinal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 flipH="1" flipV="1">
            <a:off x="4788024" y="4005064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0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17"/>
          <p:cNvGrpSpPr/>
          <p:nvPr/>
        </p:nvGrpSpPr>
        <p:grpSpPr>
          <a:xfrm>
            <a:off x="683568" y="188640"/>
            <a:ext cx="8280920" cy="6408712"/>
            <a:chOff x="683568" y="188640"/>
            <a:chExt cx="8280920" cy="6408712"/>
          </a:xfrm>
        </p:grpSpPr>
        <p:sp>
          <p:nvSpPr>
            <p:cNvPr id="2" name="ZoneTexte 2"/>
            <p:cNvSpPr txBox="1"/>
            <p:nvPr/>
          </p:nvSpPr>
          <p:spPr>
            <a:xfrm>
              <a:off x="1030330" y="188640"/>
              <a:ext cx="7083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400" b="1" dirty="0" smtClean="0">
                  <a:solidFill>
                    <a:schemeClr val="accent6">
                      <a:lumMod val="50000"/>
                    </a:schemeClr>
                  </a:solidFill>
                  <a:cs typeface="Times New Roman" pitchFamily="18" charset="0"/>
                </a:rPr>
                <a:t>Segmentation partielle discoïdale chez les Téléostéens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15616" y="764704"/>
              <a:ext cx="93610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19872" y="764704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732240" y="5877272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020272" y="836712"/>
              <a:ext cx="1368152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66838" y="914400"/>
              <a:ext cx="6410325" cy="502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7596336" y="1484784"/>
              <a:ext cx="1368152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6016" y="836712"/>
              <a:ext cx="3312368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76256" y="5805264"/>
              <a:ext cx="1368152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3568" y="764704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47864" y="764704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105" t="1466" r="1727" b="3372"/>
          <a:stretch>
            <a:fillRect/>
          </a:stretch>
        </p:blipFill>
        <p:spPr bwMode="auto">
          <a:xfrm rot="5400000">
            <a:off x="1808951" y="-233730"/>
            <a:ext cx="5526099" cy="75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398343" y="116632"/>
            <a:ext cx="6347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Segmentation de l’œuf télolécithe de Téléostéen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042620" y="6546830"/>
            <a:ext cx="2209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(d’après </a:t>
            </a:r>
            <a:r>
              <a:rPr lang="fr-FR" sz="1400" i="1" dirty="0" err="1" smtClean="0"/>
              <a:t>Warga</a:t>
            </a:r>
            <a:r>
              <a:rPr lang="fr-FR" sz="1400" i="1" dirty="0" smtClean="0"/>
              <a:t> et al., 1990)</a:t>
            </a:r>
            <a:endParaRPr lang="fr-FR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1844824"/>
            <a:ext cx="6552728" cy="4536504"/>
          </a:xfrm>
        </p:spPr>
        <p:txBody>
          <a:bodyPr>
            <a:normAutofit fontScale="70000" lnSpcReduction="20000"/>
          </a:bodyPr>
          <a:lstStyle/>
          <a:p>
            <a:pPr lvl="0" algn="l"/>
            <a:r>
              <a:rPr lang="fr-FR" sz="3400" b="1" i="1" dirty="0" smtClean="0"/>
              <a:t>Introduction</a:t>
            </a:r>
          </a:p>
          <a:p>
            <a:pPr lvl="0" algn="l"/>
            <a:r>
              <a:rPr lang="fr-FR" sz="3400" b="1" i="1" dirty="0" smtClean="0"/>
              <a:t> </a:t>
            </a:r>
          </a:p>
          <a:p>
            <a:pPr lvl="0" algn="l"/>
            <a:r>
              <a:rPr lang="fr-FR" sz="3400" b="1" i="1" dirty="0" smtClean="0"/>
              <a:t>1. Etapes du développement</a:t>
            </a:r>
          </a:p>
          <a:p>
            <a:pPr algn="l"/>
            <a:r>
              <a:rPr lang="fr-FR" i="1" dirty="0" smtClean="0"/>
              <a:t>1.1. Segmentation</a:t>
            </a:r>
          </a:p>
          <a:p>
            <a:pPr algn="l"/>
            <a:r>
              <a:rPr lang="fr-FR" b="1" dirty="0" smtClean="0"/>
              <a:t>1.2. Gastrulation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1.3. Histogénèse et organogénèse</a:t>
            </a:r>
          </a:p>
          <a:p>
            <a:r>
              <a:rPr lang="fr-FR" dirty="0" smtClean="0">
                <a:solidFill>
                  <a:schemeClr val="bg2"/>
                </a:solidFill>
              </a:rPr>
              <a:t> </a:t>
            </a:r>
          </a:p>
          <a:p>
            <a:pPr lvl="0" algn="l"/>
            <a:r>
              <a:rPr lang="fr-FR" sz="3400" b="1" dirty="0" smtClean="0">
                <a:solidFill>
                  <a:schemeClr val="bg2"/>
                </a:solidFill>
              </a:rPr>
              <a:t>2. Annexes embryonnaires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2.1. Téléostéens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2.2. Sauropsidés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2.3. Mammifères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 </a:t>
            </a:r>
          </a:p>
          <a:p>
            <a:pPr algn="l"/>
            <a:r>
              <a:rPr lang="fr-FR" sz="3400" b="1" dirty="0" smtClean="0">
                <a:solidFill>
                  <a:schemeClr val="bg2"/>
                </a:solidFill>
              </a:rPr>
              <a:t>3. Oviparité - viviparité</a:t>
            </a:r>
            <a:endParaRPr lang="fr-FR" sz="3400" b="1" dirty="0">
              <a:solidFill>
                <a:schemeClr val="bg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260648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40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II- Biologie du développement </a:t>
            </a:r>
          </a:p>
          <a:p>
            <a:r>
              <a:rPr lang="fr-FR" altLang="zh-TW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(Téléostéens, Oiseaux, Mammifères)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1.2-  Gastrulation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2982913"/>
            <a:ext cx="7467600" cy="3490912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fr-FR" sz="1800" dirty="0" smtClean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fr-FR" sz="1800" dirty="0" smtClean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fr-FR" sz="1800" dirty="0" smtClean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fr-FR" sz="1800" dirty="0" smtClean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fr-FR" sz="1800" dirty="0" smtClean="0"/>
              <a:t>C’est la mise en place des 3 feuillets embryonnaires :</a:t>
            </a: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fr-FR" sz="1800" dirty="0" smtClean="0"/>
              <a:t>E</a:t>
            </a:r>
            <a:r>
              <a:rPr lang="fr-FR" sz="1800" dirty="0" err="1" smtClean="0"/>
              <a:t>ctoderme</a:t>
            </a:r>
            <a:r>
              <a:rPr lang="fr-FR" sz="1800" dirty="0" smtClean="0"/>
              <a:t> = système nerveux et épiderme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fr-FR" sz="1800" dirty="0" smtClean="0"/>
              <a:t>Mésoderme = organes, tissus et squelette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fr-FR" sz="1800" dirty="0" smtClean="0"/>
              <a:t>Endoderme = tissus de revêtement du tube digestif et organes annexes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fr-FR" sz="1800" dirty="0" smtClean="0"/>
              <a:t>P</a:t>
            </a:r>
            <a:r>
              <a:rPr lang="fr-FR" sz="1800" dirty="0" err="1" smtClean="0"/>
              <a:t>lan</a:t>
            </a:r>
            <a:r>
              <a:rPr lang="fr-FR" sz="1800" dirty="0" smtClean="0"/>
              <a:t> d’organisation commun aux trois groupes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fr-FR" sz="1800" dirty="0" smtClean="0"/>
              <a:t>Remaniement des cellules de la blastula                      Gastrula</a:t>
            </a:r>
            <a:endParaRPr lang="fr-FR" sz="1800" dirty="0"/>
          </a:p>
        </p:txBody>
      </p:sp>
      <p:sp>
        <p:nvSpPr>
          <p:cNvPr id="4" name="Flèche vers la droite 3"/>
          <p:cNvSpPr/>
          <p:nvPr/>
        </p:nvSpPr>
        <p:spPr>
          <a:xfrm flipV="1">
            <a:off x="4648200" y="6096000"/>
            <a:ext cx="685800" cy="190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5606" name="Image 4" descr="Capture d’écran 2010-08-23 à 16.27.1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990600"/>
            <a:ext cx="54673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479" r="2276" b="4988"/>
          <a:stretch>
            <a:fillRect/>
          </a:stretch>
        </p:blipFill>
        <p:spPr bwMode="auto">
          <a:xfrm rot="5400000">
            <a:off x="2366059" y="471427"/>
            <a:ext cx="4443433" cy="66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800264" y="260648"/>
            <a:ext cx="7543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Carte des territoires présomptifs d’une blastula d’Urodèle</a:t>
            </a:r>
          </a:p>
          <a:p>
            <a:pPr algn="ctr"/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(Vue latérale)</a:t>
            </a:r>
            <a:endParaRPr lang="fr-FR" sz="2000" dirty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86760" y="116632"/>
            <a:ext cx="7570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Vue externe de l’embryon d’Oiseau pendant la gastrulation et le début de la </a:t>
            </a:r>
            <a:r>
              <a:rPr lang="fr-FR" sz="2400" b="1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neurulation</a:t>
            </a:r>
            <a:endParaRPr lang="fr-FR" sz="2400" b="1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467544" y="1012271"/>
            <a:ext cx="7992888" cy="5234333"/>
            <a:chOff x="467544" y="1012271"/>
            <a:chExt cx="7992888" cy="5234333"/>
          </a:xfrm>
        </p:grpSpPr>
        <p:grpSp>
          <p:nvGrpSpPr>
            <p:cNvPr id="16" name="Groupe 15"/>
            <p:cNvGrpSpPr/>
            <p:nvPr/>
          </p:nvGrpSpPr>
          <p:grpSpPr>
            <a:xfrm>
              <a:off x="467544" y="1012271"/>
              <a:ext cx="7992888" cy="4833457"/>
              <a:chOff x="467544" y="1012271"/>
              <a:chExt cx="7992888" cy="4833457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467544" y="1012271"/>
                <a:ext cx="7884457" cy="4833457"/>
                <a:chOff x="467544" y="1012271"/>
                <a:chExt cx="7884457" cy="4833457"/>
              </a:xfrm>
            </p:grpSpPr>
            <p:grpSp>
              <p:nvGrpSpPr>
                <p:cNvPr id="8" name="Groupe 7"/>
                <p:cNvGrpSpPr/>
                <p:nvPr/>
              </p:nvGrpSpPr>
              <p:grpSpPr>
                <a:xfrm>
                  <a:off x="611560" y="1012271"/>
                  <a:ext cx="7740441" cy="4833457"/>
                  <a:chOff x="611560" y="1012271"/>
                  <a:chExt cx="7740441" cy="4833457"/>
                </a:xfrm>
              </p:grpSpPr>
              <p:pic>
                <p:nvPicPr>
                  <p:cNvPr id="2050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6122" t="1406" r="1742" b="1406"/>
                  <a:stretch>
                    <a:fillRect/>
                  </a:stretch>
                </p:blipFill>
                <p:spPr bwMode="auto">
                  <a:xfrm rot="5400000">
                    <a:off x="2155272" y="-351000"/>
                    <a:ext cx="4833457" cy="7560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6" name="Rectangle 5"/>
                  <p:cNvSpPr/>
                  <p:nvPr/>
                </p:nvSpPr>
                <p:spPr>
                  <a:xfrm>
                    <a:off x="611560" y="1484784"/>
                    <a:ext cx="1224136" cy="172819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7" name="Rectangle 6"/>
                <p:cNvSpPr/>
                <p:nvPr/>
              </p:nvSpPr>
              <p:spPr>
                <a:xfrm>
                  <a:off x="467544" y="4653136"/>
                  <a:ext cx="432048" cy="1152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0" name="Rectangle 9"/>
              <p:cNvSpPr/>
              <p:nvPr/>
            </p:nvSpPr>
            <p:spPr>
              <a:xfrm>
                <a:off x="7668344" y="5157192"/>
                <a:ext cx="792088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7164288" y="5877272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33h</a:t>
              </a:r>
              <a:endParaRPr lang="fr-F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Image 6" descr="Capture d’écran 2010-08-23 à 16.57.36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021138"/>
            <a:ext cx="38862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2800" b="1" dirty="0" smtClean="0">
                <a:solidFill>
                  <a:schemeClr val="accent6">
                    <a:lumMod val="50000"/>
                  </a:schemeClr>
                </a:solidFill>
              </a:rPr>
              <a:t>Gastrulation</a:t>
            </a:r>
            <a:r>
              <a:rPr lang="fr-FR" sz="32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sz="2800" b="1" dirty="0" smtClean="0">
                <a:solidFill>
                  <a:schemeClr val="accent6">
                    <a:lumMod val="50000"/>
                  </a:schemeClr>
                </a:solidFill>
              </a:rPr>
              <a:t>d’un Œuf télolécithe de poule</a:t>
            </a:r>
            <a:r>
              <a:rPr lang="fr-FR" sz="3200" dirty="0" smtClean="0"/>
              <a:t/>
            </a:r>
            <a:br>
              <a:rPr lang="fr-FR" sz="3200" dirty="0" smtClean="0"/>
            </a:br>
            <a:endParaRPr lang="fr-FR" sz="2400" dirty="0"/>
          </a:p>
        </p:txBody>
      </p:sp>
      <p:pic>
        <p:nvPicPr>
          <p:cNvPr id="29699" name="Espace réservé du contenu 4" descr="http://www.snv.jussieu.fr/bmedia/Poulet/6-18h.gif"/>
          <p:cNvPicPr>
            <a:picLocks noGrp="1"/>
          </p:cNvPicPr>
          <p:nvPr>
            <p:ph sz="quarter" idx="1"/>
          </p:nvPr>
        </p:nvPicPr>
        <p:blipFill>
          <a:blip r:embed="rId4" cstate="print"/>
          <a:srcRect l="-1692" r="-1692"/>
          <a:stretch>
            <a:fillRect/>
          </a:stretch>
        </p:blipFill>
        <p:spPr>
          <a:xfrm>
            <a:off x="2438400" y="1066800"/>
            <a:ext cx="4267200" cy="2209800"/>
          </a:xfrm>
        </p:spPr>
      </p:pic>
      <p:sp>
        <p:nvSpPr>
          <p:cNvPr id="29700" name="ZoneTexte 5"/>
          <p:cNvSpPr txBox="1">
            <a:spLocks noChangeArrowheads="1"/>
          </p:cNvSpPr>
          <p:nvPr/>
        </p:nvSpPr>
        <p:spPr bwMode="auto">
          <a:xfrm>
            <a:off x="2590800" y="3281363"/>
            <a:ext cx="4114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>
                <a:latin typeface="Century Schoolbook" pitchFamily="18" charset="0"/>
              </a:rPr>
              <a:t>Formation de l’axe antéro-postérieur</a:t>
            </a:r>
          </a:p>
          <a:p>
            <a:endParaRPr lang="fr-FR" sz="1600">
              <a:latin typeface="Century Schoolbook" pitchFamily="18" charset="0"/>
            </a:endParaRPr>
          </a:p>
        </p:txBody>
      </p:sp>
      <p:sp>
        <p:nvSpPr>
          <p:cNvPr id="29701" name="ZoneTexte 7"/>
          <p:cNvSpPr txBox="1">
            <a:spLocks noChangeArrowheads="1"/>
          </p:cNvSpPr>
          <p:nvPr/>
        </p:nvSpPr>
        <p:spPr bwMode="auto">
          <a:xfrm>
            <a:off x="4648200" y="5105400"/>
            <a:ext cx="2819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>
                <a:latin typeface="Century Schoolbook" pitchFamily="18" charset="0"/>
              </a:rPr>
              <a:t>Formation du mésoderme</a:t>
            </a:r>
          </a:p>
        </p:txBody>
      </p:sp>
      <p:sp>
        <p:nvSpPr>
          <p:cNvPr id="29702" name="ZoneTexte 8"/>
          <p:cNvSpPr txBox="1">
            <a:spLocks noChangeArrowheads="1"/>
          </p:cNvSpPr>
          <p:nvPr/>
        </p:nvSpPr>
        <p:spPr bwMode="auto">
          <a:xfrm>
            <a:off x="228600" y="1984375"/>
            <a:ext cx="1981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400">
                <a:latin typeface="Century Schoolbook" pitchFamily="18" charset="0"/>
              </a:rPr>
              <a:t>Aire pellucide</a:t>
            </a:r>
          </a:p>
        </p:txBody>
      </p:sp>
      <p:sp>
        <p:nvSpPr>
          <p:cNvPr id="29703" name="ZoneTexte 9"/>
          <p:cNvSpPr txBox="1">
            <a:spLocks noChangeArrowheads="1"/>
          </p:cNvSpPr>
          <p:nvPr/>
        </p:nvSpPr>
        <p:spPr bwMode="auto">
          <a:xfrm>
            <a:off x="457200" y="1522413"/>
            <a:ext cx="1752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400">
                <a:latin typeface="Century Schoolbook" pitchFamily="18" charset="0"/>
              </a:rPr>
              <a:t>Aire opaque</a:t>
            </a:r>
          </a:p>
        </p:txBody>
      </p:sp>
      <p:sp>
        <p:nvSpPr>
          <p:cNvPr id="29704" name="ZoneTexte 10"/>
          <p:cNvSpPr txBox="1">
            <a:spLocks noChangeArrowheads="1"/>
          </p:cNvSpPr>
          <p:nvPr/>
        </p:nvSpPr>
        <p:spPr bwMode="auto">
          <a:xfrm>
            <a:off x="6705600" y="1676400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>
                <a:latin typeface="Century Schoolbook" pitchFamily="18" charset="0"/>
              </a:rPr>
              <a:t>Nœud de Hensen</a:t>
            </a:r>
          </a:p>
        </p:txBody>
      </p:sp>
      <p:sp>
        <p:nvSpPr>
          <p:cNvPr id="29705" name="ZoneTexte 11"/>
          <p:cNvSpPr txBox="1">
            <a:spLocks noChangeArrowheads="1"/>
          </p:cNvSpPr>
          <p:nvPr/>
        </p:nvSpPr>
        <p:spPr bwMode="auto">
          <a:xfrm>
            <a:off x="306388" y="2752725"/>
            <a:ext cx="19034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>
                <a:latin typeface="Century Schoolbook" pitchFamily="18" charset="0"/>
              </a:rPr>
              <a:t>Ligne primitive en formation</a:t>
            </a:r>
          </a:p>
        </p:txBody>
      </p:sp>
      <p:sp>
        <p:nvSpPr>
          <p:cNvPr id="29706" name="ZoneTexte 12"/>
          <p:cNvSpPr txBox="1">
            <a:spLocks noChangeArrowheads="1"/>
          </p:cNvSpPr>
          <p:nvPr/>
        </p:nvSpPr>
        <p:spPr bwMode="auto">
          <a:xfrm>
            <a:off x="6705600" y="1152525"/>
            <a:ext cx="16002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600" i="1">
                <a:latin typeface="Century Schoolbook" pitchFamily="18" charset="0"/>
              </a:rPr>
              <a:t>Antérieur</a:t>
            </a:r>
          </a:p>
        </p:txBody>
      </p:sp>
      <p:sp>
        <p:nvSpPr>
          <p:cNvPr id="29707" name="ZoneTexte 13"/>
          <p:cNvSpPr txBox="1">
            <a:spLocks noChangeArrowheads="1"/>
          </p:cNvSpPr>
          <p:nvPr/>
        </p:nvSpPr>
        <p:spPr bwMode="auto">
          <a:xfrm>
            <a:off x="6705600" y="2819400"/>
            <a:ext cx="1600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600" i="1">
                <a:latin typeface="Century Schoolbook" pitchFamily="18" charset="0"/>
              </a:rPr>
              <a:t>Postérieur</a:t>
            </a:r>
          </a:p>
        </p:txBody>
      </p:sp>
      <p:cxnSp>
        <p:nvCxnSpPr>
          <p:cNvPr id="16" name="Connecteur droit avec flèche 15"/>
          <p:cNvCxnSpPr>
            <a:stCxn id="29704" idx="1"/>
          </p:cNvCxnSpPr>
          <p:nvPr/>
        </p:nvCxnSpPr>
        <p:spPr>
          <a:xfrm rot="10800000">
            <a:off x="6019800" y="1676400"/>
            <a:ext cx="685800" cy="153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209800" y="1676400"/>
            <a:ext cx="800100" cy="4619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9702" idx="3"/>
          </p:cNvCxnSpPr>
          <p:nvPr/>
        </p:nvCxnSpPr>
        <p:spPr>
          <a:xfrm>
            <a:off x="2209800" y="2138363"/>
            <a:ext cx="800100" cy="300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9705" idx="3"/>
          </p:cNvCxnSpPr>
          <p:nvPr/>
        </p:nvCxnSpPr>
        <p:spPr>
          <a:xfrm flipV="1">
            <a:off x="2209800" y="2590800"/>
            <a:ext cx="1676400" cy="4238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9632" y="5445224"/>
            <a:ext cx="1152128" cy="141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467543" y="369360"/>
            <a:ext cx="7704857" cy="6413819"/>
            <a:chOff x="467543" y="369360"/>
            <a:chExt cx="7704857" cy="641381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8144" t="1890"/>
            <a:stretch>
              <a:fillRect/>
            </a:stretch>
          </p:blipFill>
          <p:spPr bwMode="auto">
            <a:xfrm>
              <a:off x="3659487" y="369360"/>
              <a:ext cx="4512913" cy="63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ZoneTexte 6"/>
            <p:cNvSpPr txBox="1"/>
            <p:nvPr/>
          </p:nvSpPr>
          <p:spPr>
            <a:xfrm>
              <a:off x="467543" y="1027757"/>
              <a:ext cx="3168353" cy="575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600" b="1" dirty="0" smtClean="0"/>
            </a:p>
            <a:p>
              <a:r>
                <a:rPr lang="fr-FR" sz="1600" b="1" dirty="0" smtClean="0"/>
                <a:t>A: </a:t>
              </a:r>
              <a:r>
                <a:rPr lang="fr-FR" sz="1600" i="1" dirty="0" smtClean="0"/>
                <a:t>Coupe sagittale d’un blastoderme </a:t>
              </a:r>
              <a:r>
                <a:rPr lang="fr-FR" sz="1600" i="1" dirty="0" err="1" smtClean="0"/>
                <a:t>diblastique</a:t>
              </a:r>
              <a:endParaRPr lang="fr-FR" sz="1600" i="1" dirty="0" smtClean="0"/>
            </a:p>
            <a:p>
              <a:endParaRPr lang="fr-FR" sz="1600" i="1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r>
                <a:rPr lang="fr-FR" sz="1600" b="1" dirty="0" smtClean="0"/>
                <a:t>B: </a:t>
              </a:r>
              <a:r>
                <a:rPr lang="fr-FR" sz="1600" i="1" dirty="0" smtClean="0"/>
                <a:t>Coupe transversale au cours de l’invagination de l’</a:t>
              </a:r>
              <a:r>
                <a:rPr lang="fr-FR" sz="1600" i="1" dirty="0" err="1" smtClean="0"/>
                <a:t>entoblaste</a:t>
              </a:r>
              <a:endParaRPr lang="fr-FR" sz="1600" i="1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r>
                <a:rPr lang="fr-FR" sz="1600" b="1" dirty="0" smtClean="0"/>
                <a:t>C</a:t>
              </a:r>
              <a:r>
                <a:rPr lang="fr-FR" sz="1600" b="1" i="1" dirty="0" smtClean="0"/>
                <a:t>: </a:t>
              </a:r>
              <a:r>
                <a:rPr lang="fr-FR" sz="1600" i="1" dirty="0" smtClean="0"/>
                <a:t>Coupe transversale au cours de l’invagination du </a:t>
              </a:r>
              <a:r>
                <a:rPr lang="fr-FR" sz="1600" i="1" dirty="0" err="1" smtClean="0"/>
                <a:t>chordomésoblaste</a:t>
              </a:r>
              <a:endParaRPr lang="fr-FR" sz="1600" i="1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r>
                <a:rPr lang="fr-FR" sz="1600" b="1" dirty="0" smtClean="0"/>
                <a:t>D</a:t>
              </a:r>
              <a:r>
                <a:rPr lang="fr-FR" sz="1600" b="1" i="1" dirty="0" smtClean="0"/>
                <a:t>: </a:t>
              </a:r>
              <a:r>
                <a:rPr lang="fr-FR" sz="1600" i="1" dirty="0" smtClean="0"/>
                <a:t>Coupe transversale</a:t>
              </a:r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r>
                <a:rPr lang="fr-FR" sz="1600" b="1" dirty="0" smtClean="0"/>
                <a:t>E: </a:t>
              </a:r>
              <a:r>
                <a:rPr lang="fr-FR" sz="1600" i="1" dirty="0" smtClean="0"/>
                <a:t>Coupe sagittale du même embryon</a:t>
              </a:r>
              <a:endParaRPr lang="fr-FR" sz="1600" i="1" dirty="0"/>
            </a:p>
          </p:txBody>
        </p:sp>
      </p:grpSp>
      <p:sp>
        <p:nvSpPr>
          <p:cNvPr id="6" name="ZoneTexte 5"/>
          <p:cNvSpPr txBox="1"/>
          <p:nvPr/>
        </p:nvSpPr>
        <p:spPr>
          <a:xfrm>
            <a:off x="786760" y="44624"/>
            <a:ext cx="75704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de l’œuf télolécithe de Poule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8276"/>
          <a:stretch>
            <a:fillRect/>
          </a:stretch>
        </p:blipFill>
        <p:spPr bwMode="auto">
          <a:xfrm>
            <a:off x="1828793" y="836712"/>
            <a:ext cx="4815229" cy="59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1939712" y="44624"/>
            <a:ext cx="5264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de l’œuf </a:t>
            </a:r>
            <a:r>
              <a:rPr lang="fr-FR" sz="2400" b="1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télocithe</a:t>
            </a:r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 de Poule</a:t>
            </a:r>
          </a:p>
          <a:p>
            <a:pPr algn="ctr"/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Vues polaires du blastoderme</a:t>
            </a:r>
            <a:endParaRPr lang="fr-FR" sz="2000" i="1" dirty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439588" y="6577607"/>
            <a:ext cx="1812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(d’après </a:t>
            </a:r>
            <a:r>
              <a:rPr lang="fr-FR" sz="1400" i="1" dirty="0" err="1" smtClean="0"/>
              <a:t>Vakaet</a:t>
            </a:r>
            <a:r>
              <a:rPr lang="fr-FR" sz="1400" i="1" dirty="0" smtClean="0"/>
              <a:t>, 1985)</a:t>
            </a:r>
            <a:endParaRPr lang="fr-FR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16386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fr-FR" dirty="0" smtClean="0"/>
              <a:t>3 espèces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>
              <a:buFont typeface="Wingdings" pitchFamily="2" charset="2"/>
              <a:buNone/>
            </a:pPr>
            <a:r>
              <a:rPr lang="fr-FR" dirty="0" smtClean="0"/>
              <a:t>3 grandes étapes</a:t>
            </a:r>
          </a:p>
          <a:p>
            <a:pPr lvl="2">
              <a:buFont typeface="Wingdings" pitchFamily="2" charset="2"/>
              <a:buNone/>
            </a:pPr>
            <a:r>
              <a:rPr lang="fr-FR" sz="2000" dirty="0" smtClean="0"/>
              <a:t>La segmentation</a:t>
            </a:r>
          </a:p>
          <a:p>
            <a:pPr lvl="2">
              <a:buFont typeface="Wingdings" pitchFamily="2" charset="2"/>
              <a:buNone/>
            </a:pPr>
            <a:r>
              <a:rPr lang="fr-FR" sz="2000" dirty="0" smtClean="0"/>
              <a:t>La gastrulation</a:t>
            </a:r>
          </a:p>
          <a:p>
            <a:pPr lvl="2">
              <a:buFont typeface="Wingdings" pitchFamily="2" charset="2"/>
              <a:buNone/>
            </a:pPr>
            <a:r>
              <a:rPr lang="fr-FR" sz="2000" dirty="0" smtClean="0"/>
              <a:t>l’histogénèse - l’organogénèse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2133600"/>
            <a:ext cx="1828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514600"/>
            <a:ext cx="1600200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133600"/>
            <a:ext cx="2590800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981075"/>
            <a:ext cx="7467600" cy="1371600"/>
          </a:xfrm>
        </p:spPr>
        <p:txBody>
          <a:bodyPr/>
          <a:lstStyle/>
          <a:p>
            <a:endParaRPr lang="fr-FR" sz="1800" smtClean="0"/>
          </a:p>
          <a:p>
            <a:pPr>
              <a:buFont typeface="Wingdings" pitchFamily="2" charset="2"/>
              <a:buNone/>
            </a:pPr>
            <a:r>
              <a:rPr lang="fr-FR" sz="1800" smtClean="0"/>
              <a:t>Formation d’un anneau germinal</a:t>
            </a:r>
          </a:p>
          <a:p>
            <a:pPr>
              <a:buFont typeface="Wingdings" pitchFamily="2" charset="2"/>
              <a:buNone/>
            </a:pPr>
            <a:r>
              <a:rPr lang="fr-FR" sz="1800" smtClean="0"/>
              <a:t>          Involution de la gastrula</a:t>
            </a:r>
          </a:p>
        </p:txBody>
      </p:sp>
      <p:pic>
        <p:nvPicPr>
          <p:cNvPr id="31747" name="Image 3" descr="Capture d’écran 2010-08-23 à 16.58.29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3" y="1292225"/>
            <a:ext cx="41021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Image 6" descr="Capture d’écran 2010-08-23 à 16.56.08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9075" y="2365375"/>
            <a:ext cx="5754688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8"/>
          <p:cNvSpPr/>
          <p:nvPr/>
        </p:nvSpPr>
        <p:spPr>
          <a:xfrm>
            <a:off x="685800" y="1828800"/>
            <a:ext cx="4572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" name="Titre 1"/>
          <p:cNvSpPr>
            <a:spLocks/>
          </p:cNvSpPr>
          <p:nvPr/>
        </p:nvSpPr>
        <p:spPr bwMode="auto">
          <a:xfrm>
            <a:off x="685800" y="333375"/>
            <a:ext cx="7467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/>
            <a:r>
              <a:rPr lang="fr-FR" sz="2900">
                <a:solidFill>
                  <a:schemeClr val="tx2"/>
                </a:solidFill>
                <a:latin typeface="Century Schoolbook" pitchFamily="18" charset="0"/>
              </a:rPr>
              <a:t>ŒUF TÉLOLÉCITHE</a:t>
            </a:r>
            <a:br>
              <a:rPr lang="fr-FR" sz="2900">
                <a:solidFill>
                  <a:schemeClr val="tx2"/>
                </a:solidFill>
                <a:latin typeface="Century Schoolbook" pitchFamily="18" charset="0"/>
              </a:rPr>
            </a:br>
            <a:r>
              <a:rPr lang="fr-FR" sz="2000">
                <a:solidFill>
                  <a:schemeClr val="tx2"/>
                </a:solidFill>
                <a:latin typeface="Century Schoolbook" pitchFamily="18" charset="0"/>
              </a:rPr>
              <a:t> </a:t>
            </a:r>
            <a:r>
              <a:rPr lang="fr-FR" sz="2400">
                <a:solidFill>
                  <a:schemeClr val="tx2"/>
                </a:solidFill>
                <a:latin typeface="Century Schoolbook" pitchFamily="18" charset="0"/>
              </a:rPr>
              <a:t>B. TÉLÉOSTÉENs (Poissons osseux)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9005" t="2236" r="1771" b="589"/>
          <a:stretch>
            <a:fillRect/>
          </a:stretch>
        </p:blipFill>
        <p:spPr bwMode="auto">
          <a:xfrm rot="16200000">
            <a:off x="1907705" y="-531441"/>
            <a:ext cx="5328591" cy="849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086991" y="159023"/>
            <a:ext cx="697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de l’œuf de télolécithe du Poisson-Zèbre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020272" y="6577607"/>
            <a:ext cx="2294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(d’après </a:t>
            </a:r>
            <a:r>
              <a:rPr lang="fr-FR" sz="1400" i="1" dirty="0" err="1" smtClean="0"/>
              <a:t>Warga</a:t>
            </a:r>
            <a:r>
              <a:rPr lang="fr-FR" sz="1400" i="1" dirty="0" smtClean="0"/>
              <a:t> et al., 1990)</a:t>
            </a:r>
            <a:endParaRPr lang="fr-FR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86975" y="44624"/>
            <a:ext cx="697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de l’œuf de télolécithe du Poisson-Zèbre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948264" y="6577607"/>
            <a:ext cx="2263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(d’après </a:t>
            </a:r>
            <a:r>
              <a:rPr lang="fr-FR" sz="1400" i="1" dirty="0" err="1" smtClean="0"/>
              <a:t>Kimmel</a:t>
            </a:r>
            <a:r>
              <a:rPr lang="fr-FR" sz="1400" i="1" dirty="0" smtClean="0"/>
              <a:t> et al., 1990)</a:t>
            </a:r>
            <a:endParaRPr lang="fr-FR" sz="1400" i="1" dirty="0"/>
          </a:p>
        </p:txBody>
      </p:sp>
      <p:grpSp>
        <p:nvGrpSpPr>
          <p:cNvPr id="2" name="Groupe 6"/>
          <p:cNvGrpSpPr/>
          <p:nvPr/>
        </p:nvGrpSpPr>
        <p:grpSpPr>
          <a:xfrm>
            <a:off x="395536" y="1124742"/>
            <a:ext cx="8352929" cy="5328594"/>
            <a:chOff x="395536" y="1124742"/>
            <a:chExt cx="8352929" cy="532859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358" t="1591" r="5007" b="4818"/>
            <a:stretch>
              <a:fillRect/>
            </a:stretch>
          </p:blipFill>
          <p:spPr bwMode="auto">
            <a:xfrm rot="16200000">
              <a:off x="1979712" y="-459434"/>
              <a:ext cx="5184577" cy="8352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6372200" y="5877272"/>
              <a:ext cx="288032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29"/>
          <p:cNvGrpSpPr/>
          <p:nvPr/>
        </p:nvGrpSpPr>
        <p:grpSpPr>
          <a:xfrm>
            <a:off x="611560" y="1268760"/>
            <a:ext cx="8142642" cy="5096397"/>
            <a:chOff x="711338" y="692696"/>
            <a:chExt cx="8142642" cy="5096397"/>
          </a:xfrm>
        </p:grpSpPr>
        <p:grpSp>
          <p:nvGrpSpPr>
            <p:cNvPr id="3" name="Groupe 26"/>
            <p:cNvGrpSpPr/>
            <p:nvPr/>
          </p:nvGrpSpPr>
          <p:grpSpPr>
            <a:xfrm>
              <a:off x="711338" y="692696"/>
              <a:ext cx="8142642" cy="5096397"/>
              <a:chOff x="711338" y="692696"/>
              <a:chExt cx="8142642" cy="5096397"/>
            </a:xfrm>
          </p:grpSpPr>
          <p:pic>
            <p:nvPicPr>
              <p:cNvPr id="4" name="Picture 8" descr="2cell +1h14 x75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2000"/>
                        </a14:imgEffect>
                        <a14:imgEffect>
                          <a14:colorTemperature colorTemp="5100"/>
                        </a14:imgEffect>
                        <a14:imgEffect>
                          <a14:saturation sat="108000"/>
                        </a14:imgEffect>
                        <a14:imgEffect>
                          <a14:brightnessContrast bright="13000" contras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60" t="13829" r="24276" b="4939"/>
              <a:stretch/>
            </p:blipFill>
            <p:spPr bwMode="auto">
              <a:xfrm flipH="1">
                <a:off x="3356384" y="764704"/>
                <a:ext cx="2655776" cy="267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5" descr="+5h11postfec x75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88" t="9490" r="17753" b="9490"/>
              <a:stretch/>
            </p:blipFill>
            <p:spPr bwMode="auto">
              <a:xfrm>
                <a:off x="5965935" y="764704"/>
                <a:ext cx="2868328" cy="2704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Groupe 13"/>
              <p:cNvGrpSpPr/>
              <p:nvPr/>
            </p:nvGrpSpPr>
            <p:grpSpPr>
              <a:xfrm>
                <a:off x="747495" y="3429000"/>
                <a:ext cx="2627698" cy="2360093"/>
                <a:chOff x="1907704" y="1370502"/>
                <a:chExt cx="2627698" cy="2360093"/>
              </a:xfrm>
            </p:grpSpPr>
            <p:pic>
              <p:nvPicPr>
                <p:cNvPr id="6" name="Picture 4" descr="8h22(+23h03 postfec x75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2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5" t="16236" r="16322" b="14196"/>
                <a:stretch/>
              </p:blipFill>
              <p:spPr bwMode="auto">
                <a:xfrm>
                  <a:off x="1907704" y="1370502"/>
                  <a:ext cx="2627698" cy="23600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1" name="Connecteur droit 10"/>
                <p:cNvCxnSpPr/>
                <p:nvPr/>
              </p:nvCxnSpPr>
              <p:spPr>
                <a:xfrm>
                  <a:off x="2051720" y="3645024"/>
                  <a:ext cx="576064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5" name="Picture 5" descr="8h25(+46h28 post fec x75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1" t="6859" r="16036"/>
              <a:stretch/>
            </p:blipFill>
            <p:spPr bwMode="auto">
              <a:xfrm rot="5400000" flipV="1">
                <a:off x="4933086" y="1868198"/>
                <a:ext cx="2348564" cy="5493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+50min post fec x75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5200"/>
                        </a14:imgEffect>
                        <a14:imgEffect>
                          <a14:brightnessContrast bright="13000" contrast="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59" t="16424" r="15305" b="4907"/>
              <a:stretch/>
            </p:blipFill>
            <p:spPr bwMode="auto">
              <a:xfrm>
                <a:off x="747495" y="764704"/>
                <a:ext cx="2639598" cy="2704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762634" y="692696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a.</a:t>
                </a:r>
                <a:endParaRPr lang="en-US" dirty="0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3426930" y="692696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5940152" y="692696"/>
                <a:ext cx="340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3323981" y="3390833"/>
                <a:ext cx="357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e.</a:t>
                </a:r>
                <a:endParaRPr lang="en-US" dirty="0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722068" y="339083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d.</a:t>
                </a:r>
                <a:endParaRPr lang="en-US" dirty="0"/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711338" y="1979548"/>
                <a:ext cx="40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ch</a:t>
                </a:r>
                <a:endParaRPr lang="en-US" i="1" dirty="0"/>
              </a:p>
            </p:txBody>
          </p:sp>
          <p:sp>
            <p:nvSpPr>
              <p:cNvPr id="25" name="ZoneTexte 24"/>
              <p:cNvSpPr txBox="1"/>
              <p:nvPr/>
            </p:nvSpPr>
            <p:spPr>
              <a:xfrm>
                <a:off x="1935474" y="2483604"/>
                <a:ext cx="375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sv</a:t>
                </a:r>
                <a:endParaRPr lang="en-US" i="1" dirty="0"/>
              </a:p>
            </p:txBody>
          </p:sp>
          <p:sp>
            <p:nvSpPr>
              <p:cNvPr id="26" name="ZoneTexte 25"/>
              <p:cNvSpPr txBox="1"/>
              <p:nvPr/>
            </p:nvSpPr>
            <p:spPr>
              <a:xfrm>
                <a:off x="2036593" y="4797152"/>
                <a:ext cx="375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sv</a:t>
                </a:r>
                <a:endParaRPr lang="en-US" i="1" dirty="0"/>
              </a:p>
            </p:txBody>
          </p:sp>
        </p:grpSp>
        <p:sp>
          <p:nvSpPr>
            <p:cNvPr id="28" name="ZoneTexte 27"/>
            <p:cNvSpPr txBox="1"/>
            <p:nvPr/>
          </p:nvSpPr>
          <p:spPr>
            <a:xfrm>
              <a:off x="1359410" y="1196752"/>
              <a:ext cx="495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cell</a:t>
              </a:r>
              <a:endParaRPr lang="en-US" i="1" dirty="0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8316416" y="21689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ch</a:t>
              </a:r>
              <a:endParaRPr lang="en-US" i="1" dirty="0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123728" y="404664"/>
            <a:ext cx="448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Embryon et </a:t>
            </a:r>
            <a:r>
              <a:rPr lang="fr-FR" sz="2800" b="1" dirty="0" smtClean="0">
                <a:solidFill>
                  <a:schemeClr val="accent6">
                    <a:lumMod val="50000"/>
                  </a:schemeClr>
                </a:solidFill>
              </a:rPr>
              <a:t>Larve de poisson</a:t>
            </a:r>
            <a:endParaRPr lang="fr-FR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39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Image 4" descr="Capture d’écran 2010-08-23 à 13.27.50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667000"/>
            <a:ext cx="64262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II. 1. </a:t>
            </a:r>
            <a:r>
              <a:rPr lang="fr-FR" dirty="0" err="1" smtClean="0"/>
              <a:t>Œuf</a:t>
            </a:r>
            <a:r>
              <a:rPr lang="fr-FR" dirty="0" smtClean="0"/>
              <a:t> alécithe (mammifère)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1447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fr-FR" sz="1700" smtClean="0"/>
              <a:t>Blastocoele devient le lécithocoele</a:t>
            </a:r>
          </a:p>
          <a:p>
            <a:pPr>
              <a:lnSpc>
                <a:spcPct val="80000"/>
              </a:lnSpc>
            </a:pPr>
            <a:r>
              <a:rPr lang="fr-FR" sz="1700" smtClean="0"/>
              <a:t>Mise en place de :</a:t>
            </a:r>
          </a:p>
          <a:p>
            <a:pPr lvl="1">
              <a:lnSpc>
                <a:spcPct val="80000"/>
              </a:lnSpc>
            </a:pPr>
            <a:r>
              <a:rPr lang="fr-FR" sz="1700" smtClean="0"/>
              <a:t>Syncitiotrophoblaste</a:t>
            </a:r>
          </a:p>
          <a:p>
            <a:pPr lvl="1">
              <a:lnSpc>
                <a:spcPct val="80000"/>
              </a:lnSpc>
            </a:pPr>
            <a:r>
              <a:rPr lang="fr-FR" sz="1700" smtClean="0"/>
              <a:t>Cavité amniotique </a:t>
            </a:r>
          </a:p>
          <a:p>
            <a:pPr lvl="1">
              <a:lnSpc>
                <a:spcPct val="80000"/>
              </a:lnSpc>
            </a:pPr>
            <a:r>
              <a:rPr lang="fr-FR" sz="1700" smtClean="0"/>
              <a:t>Mésenchyme</a:t>
            </a:r>
          </a:p>
          <a:p>
            <a:pPr lvl="1">
              <a:lnSpc>
                <a:spcPct val="80000"/>
              </a:lnSpc>
            </a:pPr>
            <a:endParaRPr lang="fr-FR" sz="1700" smtClean="0"/>
          </a:p>
          <a:p>
            <a:pPr lvl="1">
              <a:lnSpc>
                <a:spcPct val="80000"/>
              </a:lnSpc>
            </a:pPr>
            <a:endParaRPr lang="fr-FR" sz="1700" smtClean="0"/>
          </a:p>
          <a:p>
            <a:pPr lvl="1">
              <a:lnSpc>
                <a:spcPct val="80000"/>
              </a:lnSpc>
              <a:buFont typeface="Wingdings 2" pitchFamily="18" charset="2"/>
              <a:buNone/>
            </a:pPr>
            <a:endParaRPr lang="fr-FR" sz="1700" smtClean="0"/>
          </a:p>
          <a:p>
            <a:pPr lvl="1">
              <a:lnSpc>
                <a:spcPct val="80000"/>
              </a:lnSpc>
              <a:buFont typeface="Wingdings 2" pitchFamily="18" charset="2"/>
              <a:buNone/>
            </a:pPr>
            <a:endParaRPr lang="fr-FR" sz="1700" smtClean="0"/>
          </a:p>
          <a:p>
            <a:pPr lvl="1">
              <a:lnSpc>
                <a:spcPct val="80000"/>
              </a:lnSpc>
              <a:buFont typeface="Wingdings 2" pitchFamily="18" charset="2"/>
              <a:buNone/>
            </a:pPr>
            <a:endParaRPr lang="fr-FR" sz="1700" smtClean="0"/>
          </a:p>
          <a:p>
            <a:pPr lvl="1">
              <a:lnSpc>
                <a:spcPct val="80000"/>
              </a:lnSpc>
              <a:buFont typeface="Wingdings 2" pitchFamily="18" charset="2"/>
              <a:buNone/>
            </a:pPr>
            <a:endParaRPr lang="fr-FR" sz="1700" smtClean="0"/>
          </a:p>
        </p:txBody>
      </p:sp>
      <p:sp>
        <p:nvSpPr>
          <p:cNvPr id="27652" name="ZoneTexte 5"/>
          <p:cNvSpPr txBox="1">
            <a:spLocks noChangeArrowheads="1"/>
          </p:cNvSpPr>
          <p:nvPr/>
        </p:nvSpPr>
        <p:spPr bwMode="auto">
          <a:xfrm>
            <a:off x="0" y="5105400"/>
            <a:ext cx="7924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Courier New" pitchFamily="49" charset="0"/>
              <a:buChar char="o"/>
            </a:pPr>
            <a:r>
              <a:rPr lang="fr-FR">
                <a:latin typeface="Century Schoolbook" pitchFamily="18" charset="0"/>
              </a:rPr>
              <a:t> Formation de la ligne primitive</a:t>
            </a:r>
          </a:p>
          <a:p>
            <a:pPr lvl="1">
              <a:buFont typeface="Courier New" pitchFamily="49" charset="0"/>
              <a:buChar char="o"/>
            </a:pPr>
            <a:r>
              <a:rPr lang="fr-FR">
                <a:latin typeface="Century Schoolbook" pitchFamily="18" charset="0"/>
              </a:rPr>
              <a:t> Disque embryonnaire tridermique (ectoblaste, mésoblaste, hypoblaste)</a:t>
            </a:r>
          </a:p>
          <a:p>
            <a:endParaRPr lang="fr-FR">
              <a:latin typeface="Century Schoolboo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747496" y="-27384"/>
            <a:ext cx="7649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et mise en place des annexes embryonnaires de l’embryon humain</a:t>
            </a:r>
          </a:p>
        </p:txBody>
      </p:sp>
      <p:grpSp>
        <p:nvGrpSpPr>
          <p:cNvPr id="2" name="Groupe 9"/>
          <p:cNvGrpSpPr/>
          <p:nvPr/>
        </p:nvGrpSpPr>
        <p:grpSpPr>
          <a:xfrm>
            <a:off x="1259632" y="692696"/>
            <a:ext cx="6488085" cy="6165304"/>
            <a:chOff x="1259632" y="692696"/>
            <a:chExt cx="6488085" cy="6165304"/>
          </a:xfrm>
        </p:grpSpPr>
        <p:grpSp>
          <p:nvGrpSpPr>
            <p:cNvPr id="3" name="Groupe 6"/>
            <p:cNvGrpSpPr/>
            <p:nvPr/>
          </p:nvGrpSpPr>
          <p:grpSpPr>
            <a:xfrm>
              <a:off x="1396283" y="729376"/>
              <a:ext cx="6351434" cy="6128624"/>
              <a:chOff x="1396283" y="729376"/>
              <a:chExt cx="6351434" cy="6128624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528" b="35525"/>
              <a:stretch>
                <a:fillRect/>
              </a:stretch>
            </p:blipFill>
            <p:spPr bwMode="auto">
              <a:xfrm>
                <a:off x="1396283" y="729376"/>
                <a:ext cx="6351434" cy="608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364088" y="6525344"/>
                <a:ext cx="1368152" cy="3326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1259632" y="692696"/>
              <a:ext cx="216024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47496" y="44624"/>
            <a:ext cx="7649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et mise en place des annexes embryonnaires de l’embryon humain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1043608" y="1124744"/>
            <a:ext cx="6984776" cy="4267188"/>
            <a:chOff x="1043608" y="1124744"/>
            <a:chExt cx="6984776" cy="4267188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61556" r="528"/>
            <a:stretch>
              <a:fillRect/>
            </a:stretch>
          </p:blipFill>
          <p:spPr bwMode="auto">
            <a:xfrm>
              <a:off x="1115616" y="1484784"/>
              <a:ext cx="6840760" cy="3907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>
            <a:xfrm>
              <a:off x="1043608" y="1412776"/>
              <a:ext cx="86409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164288" y="1340768"/>
              <a:ext cx="86409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355976" y="1124744"/>
              <a:ext cx="86409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/>
          <p:cNvSpPr/>
          <p:nvPr/>
        </p:nvSpPr>
        <p:spPr>
          <a:xfrm>
            <a:off x="683568" y="1844824"/>
            <a:ext cx="576064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427984" y="1751780"/>
            <a:ext cx="331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FF00"/>
                </a:solidFill>
              </a:rPr>
              <a:t>Pré-Gastrula Lapin J6</a:t>
            </a:r>
            <a:endParaRPr lang="fr-FR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54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1844824"/>
            <a:ext cx="6552728" cy="4536504"/>
          </a:xfrm>
        </p:spPr>
        <p:txBody>
          <a:bodyPr>
            <a:normAutofit fontScale="70000" lnSpcReduction="20000"/>
          </a:bodyPr>
          <a:lstStyle/>
          <a:p>
            <a:pPr lvl="0" algn="l"/>
            <a:r>
              <a:rPr lang="fr-FR" sz="3400" b="1" i="1" dirty="0" smtClean="0"/>
              <a:t>Introduction</a:t>
            </a:r>
          </a:p>
          <a:p>
            <a:pPr lvl="0" algn="l"/>
            <a:r>
              <a:rPr lang="fr-FR" sz="3400" b="1" i="1" dirty="0" smtClean="0"/>
              <a:t> </a:t>
            </a:r>
          </a:p>
          <a:p>
            <a:pPr lvl="0" algn="l"/>
            <a:r>
              <a:rPr lang="fr-FR" sz="3400" b="1" i="1" dirty="0" smtClean="0"/>
              <a:t>1. Etapes du développement</a:t>
            </a:r>
          </a:p>
          <a:p>
            <a:pPr algn="l"/>
            <a:r>
              <a:rPr lang="fr-FR" i="1" dirty="0" smtClean="0"/>
              <a:t>1.1. Segmentation</a:t>
            </a:r>
          </a:p>
          <a:p>
            <a:pPr algn="l"/>
            <a:r>
              <a:rPr lang="fr-FR" i="1" dirty="0" smtClean="0"/>
              <a:t>1.2. Gastrulation</a:t>
            </a:r>
          </a:p>
          <a:p>
            <a:pPr algn="l"/>
            <a:r>
              <a:rPr lang="fr-FR" b="1" dirty="0" smtClean="0"/>
              <a:t>1.3. Histogénèse et organogénèse</a:t>
            </a:r>
          </a:p>
          <a:p>
            <a:r>
              <a:rPr lang="fr-FR" dirty="0" smtClean="0"/>
              <a:t> </a:t>
            </a:r>
          </a:p>
          <a:p>
            <a:pPr lvl="0" algn="l"/>
            <a:r>
              <a:rPr lang="fr-FR" sz="3400" b="1" dirty="0" smtClean="0">
                <a:solidFill>
                  <a:schemeClr val="bg2"/>
                </a:solidFill>
              </a:rPr>
              <a:t>2. Annexes embryonnaires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2.1. Téléostéens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2.2. Sauropsidés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2.3. Mammifères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 </a:t>
            </a:r>
          </a:p>
          <a:p>
            <a:pPr algn="l"/>
            <a:r>
              <a:rPr lang="fr-FR" sz="3400" b="1" dirty="0" smtClean="0">
                <a:solidFill>
                  <a:schemeClr val="bg2"/>
                </a:solidFill>
              </a:rPr>
              <a:t>3. Oviparité - viviparité</a:t>
            </a:r>
            <a:endParaRPr lang="fr-FR" sz="3400" b="1" dirty="0">
              <a:solidFill>
                <a:schemeClr val="bg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260648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40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II- Biologie du développement </a:t>
            </a:r>
          </a:p>
          <a:p>
            <a:r>
              <a:rPr lang="fr-FR" altLang="zh-TW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(Téléostéens, Oiseaux, Mammifères)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12474" y="44624"/>
            <a:ext cx="1719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Neurulation</a:t>
            </a:r>
            <a:endParaRPr lang="fr-FR" sz="2400" b="1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6365" t="3964"/>
          <a:stretch>
            <a:fillRect/>
          </a:stretch>
        </p:blipFill>
        <p:spPr bwMode="auto">
          <a:xfrm rot="10800000">
            <a:off x="2239629" y="512656"/>
            <a:ext cx="4664743" cy="63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251520" y="1268760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/>
              <a:t>A-F: </a:t>
            </a:r>
            <a:r>
              <a:rPr lang="fr-FR" sz="1600" i="1" dirty="0" err="1" smtClean="0"/>
              <a:t>Neurulation</a:t>
            </a:r>
            <a:endParaRPr lang="fr-FR" sz="1600" i="1" dirty="0" smtClean="0"/>
          </a:p>
          <a:p>
            <a:pPr algn="just"/>
            <a:r>
              <a:rPr lang="fr-FR" sz="1600" i="1" dirty="0" smtClean="0"/>
              <a:t>primaire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164288" y="2852936"/>
            <a:ext cx="1656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/>
              <a:t>G-J: </a:t>
            </a:r>
            <a:r>
              <a:rPr lang="fr-FR" sz="1600" i="1" dirty="0" err="1" smtClean="0"/>
              <a:t>Neurulation</a:t>
            </a:r>
            <a:endParaRPr lang="fr-FR" sz="1600" i="1" dirty="0" smtClean="0"/>
          </a:p>
          <a:p>
            <a:pPr algn="just"/>
            <a:r>
              <a:rPr lang="fr-FR" sz="1600" i="1" dirty="0" smtClean="0"/>
              <a:t>secondaire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1844824"/>
            <a:ext cx="6552728" cy="4536504"/>
          </a:xfrm>
        </p:spPr>
        <p:txBody>
          <a:bodyPr>
            <a:normAutofit fontScale="62500" lnSpcReduction="20000"/>
          </a:bodyPr>
          <a:lstStyle/>
          <a:p>
            <a:pPr lvl="0" algn="l"/>
            <a:r>
              <a:rPr lang="fr-FR" sz="3400" b="1" dirty="0" smtClean="0"/>
              <a:t>Introduction</a:t>
            </a:r>
          </a:p>
          <a:p>
            <a:pPr lvl="0" algn="l"/>
            <a:r>
              <a:rPr lang="fr-FR" sz="3400" b="1" dirty="0" smtClean="0"/>
              <a:t> </a:t>
            </a:r>
          </a:p>
          <a:p>
            <a:pPr lvl="0" algn="l"/>
            <a:r>
              <a:rPr lang="fr-FR" sz="4500" b="1" dirty="0" smtClean="0"/>
              <a:t>1. Etapes du développement</a:t>
            </a:r>
          </a:p>
          <a:p>
            <a:pPr algn="l"/>
            <a:r>
              <a:rPr lang="fr-FR" sz="3800" b="1" dirty="0" smtClean="0"/>
              <a:t>1.1. Segmentation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1.2. Gastrulation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1.3. Histogénèse et organogénèse</a:t>
            </a:r>
          </a:p>
          <a:p>
            <a:r>
              <a:rPr lang="fr-FR" dirty="0" smtClean="0">
                <a:solidFill>
                  <a:schemeClr val="bg2"/>
                </a:solidFill>
              </a:rPr>
              <a:t> </a:t>
            </a:r>
          </a:p>
          <a:p>
            <a:pPr lvl="0" algn="l"/>
            <a:r>
              <a:rPr lang="fr-FR" sz="3400" b="1" dirty="0" smtClean="0">
                <a:solidFill>
                  <a:schemeClr val="bg2"/>
                </a:solidFill>
              </a:rPr>
              <a:t>2. Annexes embryonnaires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2.1. Téléostéens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2.2. Sauropsidés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2.3. Mammifères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 </a:t>
            </a:r>
          </a:p>
          <a:p>
            <a:pPr algn="l"/>
            <a:r>
              <a:rPr lang="fr-FR" sz="3400" b="1" dirty="0" smtClean="0">
                <a:solidFill>
                  <a:schemeClr val="bg2"/>
                </a:solidFill>
              </a:rPr>
              <a:t>3. Oviparité - viviparité</a:t>
            </a:r>
            <a:endParaRPr lang="fr-FR" sz="3400" b="1" dirty="0">
              <a:solidFill>
                <a:schemeClr val="bg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260648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40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II- Biologie du développement </a:t>
            </a:r>
          </a:p>
          <a:p>
            <a:r>
              <a:rPr lang="fr-FR" altLang="zh-TW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(Téléostéens, Oiseaux, Mammifères)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48680"/>
            <a:ext cx="5700216" cy="55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0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98695" y="44624"/>
            <a:ext cx="5746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Ségrégation des cellules des crêtes neurales</a:t>
            </a:r>
          </a:p>
          <a:p>
            <a:pPr algn="ctr"/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Embryon de Poulet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2370" t="28320"/>
          <a:stretch>
            <a:fillRect/>
          </a:stretch>
        </p:blipFill>
        <p:spPr bwMode="auto">
          <a:xfrm rot="16200000">
            <a:off x="2463496" y="-7114"/>
            <a:ext cx="4248472" cy="68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812360" y="1268760"/>
            <a:ext cx="216024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668344" y="4797152"/>
            <a:ext cx="21602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809610" cy="622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683568" y="5733256"/>
            <a:ext cx="811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6">
                    <a:lumMod val="50000"/>
                  </a:schemeClr>
                </a:solidFill>
              </a:rPr>
              <a:t>Follicules pilosébacés: acarien Demodex  </a:t>
            </a:r>
            <a:r>
              <a:rPr lang="fr-FR" sz="2800" b="1" dirty="0" err="1" smtClean="0">
                <a:solidFill>
                  <a:schemeClr val="accent6">
                    <a:lumMod val="50000"/>
                  </a:schemeClr>
                </a:solidFill>
              </a:rPr>
              <a:t>folliculorum</a:t>
            </a:r>
            <a:endParaRPr lang="fr-FR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Somitogénèse</a:t>
            </a:r>
            <a:endParaRPr lang="fr-FR" sz="2400" b="1" cap="small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11560" y="2058723"/>
            <a:ext cx="2411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Apparition des </a:t>
            </a:r>
            <a:r>
              <a:rPr lang="fr-FR" sz="2000" dirty="0" err="1" smtClean="0">
                <a:solidFill>
                  <a:schemeClr val="accent2">
                    <a:lumMod val="50000"/>
                  </a:schemeClr>
                </a:solidFill>
              </a:rPr>
              <a:t>somitomères</a:t>
            </a:r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 céphaliques (</a:t>
            </a:r>
            <a:r>
              <a:rPr lang="fr-FR" sz="2000" dirty="0" err="1" smtClean="0">
                <a:solidFill>
                  <a:schemeClr val="accent2">
                    <a:lumMod val="50000"/>
                  </a:schemeClr>
                </a:solidFill>
              </a:rPr>
              <a:t>Sm</a:t>
            </a:r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 et cercles numérotés) et </a:t>
            </a:r>
            <a:r>
              <a:rPr lang="fr-FR" sz="2000" dirty="0" err="1" smtClean="0">
                <a:solidFill>
                  <a:schemeClr val="accent2">
                    <a:lumMod val="50000"/>
                  </a:schemeClr>
                </a:solidFill>
              </a:rPr>
              <a:t>troncaux</a:t>
            </a:r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 (cercles non numérotés) de la plaque segmentaire (P.S.) au cours de la gastrulation de l’embryon</a:t>
            </a:r>
            <a:r>
              <a:rPr lang="fr-FR" sz="2000" b="1" dirty="0" smtClean="0">
                <a:solidFill>
                  <a:schemeClr val="accent2">
                    <a:lumMod val="50000"/>
                  </a:schemeClr>
                </a:solidFill>
              </a:rPr>
              <a:t> de Poulet</a:t>
            </a:r>
          </a:p>
        </p:txBody>
      </p:sp>
      <p:grpSp>
        <p:nvGrpSpPr>
          <p:cNvPr id="2" name="Groupe 20"/>
          <p:cNvGrpSpPr/>
          <p:nvPr/>
        </p:nvGrpSpPr>
        <p:grpSpPr>
          <a:xfrm>
            <a:off x="3275856" y="737321"/>
            <a:ext cx="5220200" cy="6120679"/>
            <a:chOff x="3275856" y="737321"/>
            <a:chExt cx="5220200" cy="6120679"/>
          </a:xfrm>
        </p:grpSpPr>
        <p:grpSp>
          <p:nvGrpSpPr>
            <p:cNvPr id="3" name="Groupe 10"/>
            <p:cNvGrpSpPr/>
            <p:nvPr/>
          </p:nvGrpSpPr>
          <p:grpSpPr>
            <a:xfrm>
              <a:off x="3275856" y="737321"/>
              <a:ext cx="5220200" cy="6120679"/>
              <a:chOff x="1961900" y="692696"/>
              <a:chExt cx="5220200" cy="6120679"/>
            </a:xfrm>
          </p:grpSpPr>
          <p:grpSp>
            <p:nvGrpSpPr>
              <p:cNvPr id="5" name="Groupe 6"/>
              <p:cNvGrpSpPr/>
              <p:nvPr/>
            </p:nvGrpSpPr>
            <p:grpSpPr>
              <a:xfrm>
                <a:off x="1961900" y="692696"/>
                <a:ext cx="5220200" cy="6120679"/>
                <a:chOff x="1152001" y="692696"/>
                <a:chExt cx="5220200" cy="6120679"/>
              </a:xfrm>
            </p:grpSpPr>
            <p:pic>
              <p:nvPicPr>
                <p:cNvPr id="1026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l="5678" r="5836" b="27438"/>
                <a:stretch>
                  <a:fillRect/>
                </a:stretch>
              </p:blipFill>
              <p:spPr bwMode="auto">
                <a:xfrm rot="16200000">
                  <a:off x="701761" y="1142936"/>
                  <a:ext cx="6120679" cy="5220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" name="Rectangle 5"/>
                <p:cNvSpPr/>
                <p:nvPr/>
              </p:nvSpPr>
              <p:spPr>
                <a:xfrm>
                  <a:off x="4427984" y="4653136"/>
                  <a:ext cx="1800200" cy="21328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8" name="Ellipse 7"/>
              <p:cNvSpPr>
                <a:spLocks noChangeAspect="1"/>
              </p:cNvSpPr>
              <p:nvPr/>
            </p:nvSpPr>
            <p:spPr>
              <a:xfrm>
                <a:off x="2628000" y="1386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Ellipse 8"/>
              <p:cNvSpPr>
                <a:spLocks noChangeAspect="1"/>
              </p:cNvSpPr>
              <p:nvPr/>
            </p:nvSpPr>
            <p:spPr>
              <a:xfrm>
                <a:off x="2754000" y="1332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Ellipse 9"/>
              <p:cNvSpPr>
                <a:spLocks noChangeAspect="1"/>
              </p:cNvSpPr>
              <p:nvPr/>
            </p:nvSpPr>
            <p:spPr>
              <a:xfrm>
                <a:off x="2880000" y="1404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7" name="Groupe 19"/>
            <p:cNvGrpSpPr/>
            <p:nvPr/>
          </p:nvGrpSpPr>
          <p:grpSpPr>
            <a:xfrm>
              <a:off x="7524000" y="1152000"/>
              <a:ext cx="144328" cy="1124856"/>
              <a:chOff x="7524000" y="1152000"/>
              <a:chExt cx="144328" cy="1124856"/>
            </a:xfrm>
          </p:grpSpPr>
          <p:sp>
            <p:nvSpPr>
              <p:cNvPr id="13" name="Ellipse 12"/>
              <p:cNvSpPr>
                <a:spLocks noChangeAspect="1"/>
              </p:cNvSpPr>
              <p:nvPr/>
            </p:nvSpPr>
            <p:spPr>
              <a:xfrm>
                <a:off x="7524000" y="1152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Ellipse 13"/>
              <p:cNvSpPr>
                <a:spLocks noChangeAspect="1"/>
              </p:cNvSpPr>
              <p:nvPr/>
            </p:nvSpPr>
            <p:spPr>
              <a:xfrm>
                <a:off x="7524328" y="13068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/>
              <p:cNvSpPr>
                <a:spLocks noChangeAspect="1"/>
              </p:cNvSpPr>
              <p:nvPr/>
            </p:nvSpPr>
            <p:spPr>
              <a:xfrm>
                <a:off x="7524328" y="1476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Ellipse 15"/>
              <p:cNvSpPr>
                <a:spLocks noChangeAspect="1"/>
              </p:cNvSpPr>
              <p:nvPr/>
            </p:nvSpPr>
            <p:spPr>
              <a:xfrm>
                <a:off x="7524328" y="16488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Ellipse 16"/>
              <p:cNvSpPr>
                <a:spLocks noChangeAspect="1"/>
              </p:cNvSpPr>
              <p:nvPr/>
            </p:nvSpPr>
            <p:spPr>
              <a:xfrm>
                <a:off x="7524328" y="18108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>
                <a:spLocks noChangeAspect="1"/>
              </p:cNvSpPr>
              <p:nvPr/>
            </p:nvSpPr>
            <p:spPr>
              <a:xfrm>
                <a:off x="7524328" y="1962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>
                <a:spLocks noChangeAspect="1"/>
              </p:cNvSpPr>
              <p:nvPr/>
            </p:nvSpPr>
            <p:spPr>
              <a:xfrm>
                <a:off x="7524328" y="2132856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5678" t="44536" r="63092" b="27438"/>
          <a:stretch>
            <a:fillRect/>
          </a:stretch>
        </p:blipFill>
        <p:spPr bwMode="auto">
          <a:xfrm rot="16200000">
            <a:off x="917404" y="1700809"/>
            <a:ext cx="2160240" cy="2016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Somitogénèse</a:t>
            </a:r>
            <a:endParaRPr lang="fr-FR" sz="2400" b="1" cap="small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19192" y="3861048"/>
            <a:ext cx="2556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Diagramme d’un demi-somite épithélial nouvellement formé sans la basale</a:t>
            </a:r>
            <a:endParaRPr lang="fr-FR" sz="20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888304" y="1268760"/>
            <a:ext cx="241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chemeClr val="accent2">
                    <a:lumMod val="50000"/>
                  </a:schemeClr>
                </a:solidFill>
              </a:rPr>
              <a:t>Somitères</a:t>
            </a:r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 céphaliques </a:t>
            </a:r>
            <a:r>
              <a:rPr lang="fr-FR" sz="2000" dirty="0" err="1" smtClean="0">
                <a:solidFill>
                  <a:schemeClr val="accent2">
                    <a:lumMod val="50000"/>
                  </a:schemeClr>
                </a:solidFill>
              </a:rPr>
              <a:t>troncaux</a:t>
            </a:r>
            <a:endParaRPr lang="fr-FR" sz="20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7" name="Groupe 10"/>
          <p:cNvGrpSpPr/>
          <p:nvPr/>
        </p:nvGrpSpPr>
        <p:grpSpPr>
          <a:xfrm>
            <a:off x="6228184" y="692696"/>
            <a:ext cx="1763816" cy="6048672"/>
            <a:chOff x="6228184" y="692696"/>
            <a:chExt cx="1763816" cy="604867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678" t="70560" r="6877" b="4922"/>
            <a:stretch>
              <a:fillRect/>
            </a:stretch>
          </p:blipFill>
          <p:spPr bwMode="auto">
            <a:xfrm rot="16200000">
              <a:off x="4085756" y="2835124"/>
              <a:ext cx="6048672" cy="1763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" name="Connecteur droit 9"/>
            <p:cNvCxnSpPr/>
            <p:nvPr/>
          </p:nvCxnSpPr>
          <p:spPr>
            <a:xfrm>
              <a:off x="6372000" y="5554800"/>
              <a:ext cx="1548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Dérivés des somites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9440" t="19976" r="6773" b="1857"/>
          <a:stretch>
            <a:fillRect/>
          </a:stretch>
        </p:blipFill>
        <p:spPr bwMode="auto">
          <a:xfrm rot="10800000">
            <a:off x="1043609" y="1340769"/>
            <a:ext cx="2880319" cy="49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746" t="1850" r="60603" b="1868"/>
          <a:stretch>
            <a:fillRect/>
          </a:stretch>
        </p:blipFill>
        <p:spPr bwMode="auto">
          <a:xfrm rot="10800000">
            <a:off x="6084169" y="693376"/>
            <a:ext cx="2016224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2015716" y="724634"/>
            <a:ext cx="936104" cy="40011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4">
                    <a:lumMod val="50000"/>
                  </a:schemeClr>
                </a:solidFill>
              </a:rPr>
              <a:t>Poulet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932040" y="724634"/>
            <a:ext cx="1152128" cy="40011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4">
                    <a:lumMod val="50000"/>
                  </a:schemeClr>
                </a:solidFill>
              </a:rPr>
              <a:t>Anoure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3" t="24789" r="5375" b="18290"/>
          <a:stretch/>
        </p:blipFill>
        <p:spPr bwMode="auto">
          <a:xfrm>
            <a:off x="2123728" y="548680"/>
            <a:ext cx="5319980" cy="607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rgbClr val="FF0000"/>
                </a:solidFill>
                <a:cs typeface="Times New Roman" pitchFamily="18" charset="0"/>
              </a:rPr>
              <a:t>EMBRYON OVIN (23éme jour de gestation)</a:t>
            </a:r>
          </a:p>
        </p:txBody>
      </p:sp>
    </p:spTree>
    <p:extLst>
      <p:ext uri="{BB962C8B-B14F-4D97-AF65-F5344CB8AC3E}">
        <p14:creationId xmlns:p14="http://schemas.microsoft.com/office/powerpoint/2010/main" val="35362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71600" y="87015"/>
            <a:ext cx="7200800" cy="83099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Cardiogénèse</a:t>
            </a:r>
            <a:endParaRPr lang="fr-FR" sz="2400" b="1" cap="small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  <a:p>
            <a:pPr algn="ctr"/>
            <a:r>
              <a:rPr lang="fr-FR" sz="2400" i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Anoures: Coupes transversales schématiques</a:t>
            </a:r>
          </a:p>
        </p:txBody>
      </p:sp>
      <p:grpSp>
        <p:nvGrpSpPr>
          <p:cNvPr id="2" name="Groupe 11"/>
          <p:cNvGrpSpPr/>
          <p:nvPr/>
        </p:nvGrpSpPr>
        <p:grpSpPr>
          <a:xfrm>
            <a:off x="935596" y="1268760"/>
            <a:ext cx="7272810" cy="4608511"/>
            <a:chOff x="935596" y="1268760"/>
            <a:chExt cx="7272810" cy="460851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59" t="653" r="2779" b="-334"/>
            <a:stretch>
              <a:fillRect/>
            </a:stretch>
          </p:blipFill>
          <p:spPr bwMode="auto">
            <a:xfrm rot="16200000">
              <a:off x="2267745" y="-63389"/>
              <a:ext cx="4608511" cy="7272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Ellipse 4"/>
            <p:cNvSpPr>
              <a:spLocks noChangeAspect="1"/>
            </p:cNvSpPr>
            <p:nvPr/>
          </p:nvSpPr>
          <p:spPr>
            <a:xfrm>
              <a:off x="2700000" y="1872000"/>
              <a:ext cx="323964" cy="324000"/>
            </a:xfrm>
            <a:prstGeom prst="ellipse">
              <a:avLst/>
            </a:prstGeom>
            <a:solidFill>
              <a:srgbClr val="0000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/>
            <p:cNvSpPr>
              <a:spLocks noChangeAspect="1"/>
            </p:cNvSpPr>
            <p:nvPr/>
          </p:nvSpPr>
          <p:spPr>
            <a:xfrm>
              <a:off x="7596336" y="2132856"/>
              <a:ext cx="251972" cy="252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/>
            <p:cNvSpPr>
              <a:spLocks noChangeAspect="1"/>
            </p:cNvSpPr>
            <p:nvPr/>
          </p:nvSpPr>
          <p:spPr>
            <a:xfrm>
              <a:off x="7452320" y="2276872"/>
              <a:ext cx="251972" cy="252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/>
            <p:cNvSpPr>
              <a:spLocks noChangeAspect="1"/>
            </p:cNvSpPr>
            <p:nvPr/>
          </p:nvSpPr>
          <p:spPr>
            <a:xfrm>
              <a:off x="7200000" y="4005064"/>
              <a:ext cx="251972" cy="252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>
              <a:spLocks noChangeAspect="1"/>
            </p:cNvSpPr>
            <p:nvPr/>
          </p:nvSpPr>
          <p:spPr>
            <a:xfrm>
              <a:off x="7380000" y="3834000"/>
              <a:ext cx="251972" cy="252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53"/>
          <p:cNvGrpSpPr/>
          <p:nvPr/>
        </p:nvGrpSpPr>
        <p:grpSpPr>
          <a:xfrm>
            <a:off x="1619672" y="908720"/>
            <a:ext cx="6696744" cy="3105636"/>
            <a:chOff x="1619672" y="908720"/>
            <a:chExt cx="6696744" cy="3105636"/>
          </a:xfrm>
        </p:grpSpPr>
        <p:grpSp>
          <p:nvGrpSpPr>
            <p:cNvPr id="8" name="Groupe 13"/>
            <p:cNvGrpSpPr/>
            <p:nvPr/>
          </p:nvGrpSpPr>
          <p:grpSpPr>
            <a:xfrm>
              <a:off x="1619672" y="908720"/>
              <a:ext cx="6696744" cy="3105636"/>
              <a:chOff x="1223628" y="908720"/>
              <a:chExt cx="6696744" cy="3105636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223628" y="908720"/>
                <a:ext cx="6696744" cy="3096344"/>
                <a:chOff x="1259632" y="764704"/>
                <a:chExt cx="6696744" cy="3096344"/>
              </a:xfrm>
            </p:grpSpPr>
            <p:grpSp>
              <p:nvGrpSpPr>
                <p:cNvPr id="11" name="Groupe 7"/>
                <p:cNvGrpSpPr/>
                <p:nvPr/>
              </p:nvGrpSpPr>
              <p:grpSpPr>
                <a:xfrm>
                  <a:off x="1259632" y="764704"/>
                  <a:ext cx="6696744" cy="3096344"/>
                  <a:chOff x="1259632" y="764704"/>
                  <a:chExt cx="6696744" cy="3096344"/>
                </a:xfrm>
              </p:grpSpPr>
              <p:pic>
                <p:nvPicPr>
                  <p:cNvPr id="3074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44476" t="1968" r="6525" b="923"/>
                  <a:stretch>
                    <a:fillRect/>
                  </a:stretch>
                </p:blipFill>
                <p:spPr bwMode="auto">
                  <a:xfrm rot="16200000">
                    <a:off x="3095836" y="-1071500"/>
                    <a:ext cx="3024336" cy="669674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5" name="Rectangle 4"/>
                  <p:cNvSpPr/>
                  <p:nvPr/>
                </p:nvSpPr>
                <p:spPr>
                  <a:xfrm>
                    <a:off x="1835696" y="3717032"/>
                    <a:ext cx="504056" cy="14401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7" name="Rectangle 6"/>
                <p:cNvSpPr/>
                <p:nvPr/>
              </p:nvSpPr>
              <p:spPr>
                <a:xfrm>
                  <a:off x="3851920" y="3573016"/>
                  <a:ext cx="115212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2" name="ZoneTexte 11"/>
              <p:cNvSpPr txBox="1"/>
              <p:nvPr/>
            </p:nvSpPr>
            <p:spPr>
              <a:xfrm>
                <a:off x="1691680" y="3645024"/>
                <a:ext cx="22359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rgbClr val="006600"/>
                    </a:solidFill>
                  </a:rPr>
                  <a:t>Début de </a:t>
                </a:r>
                <a:r>
                  <a:rPr lang="fr-FR" b="1" dirty="0" err="1" smtClean="0">
                    <a:solidFill>
                      <a:srgbClr val="006600"/>
                    </a:solidFill>
                  </a:rPr>
                  <a:t>neurulation</a:t>
                </a:r>
                <a:endParaRPr lang="fr-FR" b="1" dirty="0">
                  <a:solidFill>
                    <a:srgbClr val="006600"/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4860032" y="3645024"/>
                <a:ext cx="193303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rgbClr val="006600"/>
                    </a:solidFill>
                  </a:rPr>
                  <a:t>Fin de </a:t>
                </a:r>
                <a:r>
                  <a:rPr lang="fr-FR" b="1" dirty="0" err="1" smtClean="0">
                    <a:solidFill>
                      <a:srgbClr val="006600"/>
                    </a:solidFill>
                  </a:rPr>
                  <a:t>neurulation</a:t>
                </a:r>
                <a:endParaRPr lang="fr-FR" b="1" dirty="0">
                  <a:solidFill>
                    <a:srgbClr val="006600"/>
                  </a:solidFill>
                </a:endParaRPr>
              </a:p>
            </p:txBody>
          </p:sp>
        </p:grpSp>
        <p:sp>
          <p:nvSpPr>
            <p:cNvPr id="34" name="Ellipse 33"/>
            <p:cNvSpPr>
              <a:spLocks noChangeAspect="1"/>
            </p:cNvSpPr>
            <p:nvPr/>
          </p:nvSpPr>
          <p:spPr>
            <a:xfrm>
              <a:off x="2232000" y="976364"/>
              <a:ext cx="287968" cy="288000"/>
            </a:xfrm>
            <a:prstGeom prst="ellipse">
              <a:avLst/>
            </a:prstGeom>
            <a:solidFill>
              <a:srgbClr val="0000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>
              <a:spLocks noChangeAspect="1"/>
            </p:cNvSpPr>
            <p:nvPr/>
          </p:nvSpPr>
          <p:spPr>
            <a:xfrm>
              <a:off x="7308000" y="1332000"/>
              <a:ext cx="287968" cy="288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>
              <a:spLocks noChangeAspect="1"/>
            </p:cNvSpPr>
            <p:nvPr/>
          </p:nvSpPr>
          <p:spPr>
            <a:xfrm>
              <a:off x="2700000" y="976364"/>
              <a:ext cx="287968" cy="288000"/>
            </a:xfrm>
            <a:prstGeom prst="ellipse">
              <a:avLst/>
            </a:prstGeom>
            <a:solidFill>
              <a:srgbClr val="0000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>
              <a:spLocks noChangeAspect="1"/>
            </p:cNvSpPr>
            <p:nvPr/>
          </p:nvSpPr>
          <p:spPr>
            <a:xfrm>
              <a:off x="6372000" y="1026000"/>
              <a:ext cx="287968" cy="288000"/>
            </a:xfrm>
            <a:prstGeom prst="ellipse">
              <a:avLst/>
            </a:prstGeom>
            <a:solidFill>
              <a:srgbClr val="0000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/>
            <p:cNvSpPr>
              <a:spLocks noChangeAspect="1"/>
            </p:cNvSpPr>
            <p:nvPr/>
          </p:nvSpPr>
          <p:spPr>
            <a:xfrm>
              <a:off x="5796000" y="1944000"/>
              <a:ext cx="287968" cy="288000"/>
            </a:xfrm>
            <a:prstGeom prst="ellipse">
              <a:avLst/>
            </a:prstGeom>
            <a:solidFill>
              <a:srgbClr val="0066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/>
            <p:cNvSpPr>
              <a:spLocks noChangeAspect="1"/>
            </p:cNvSpPr>
            <p:nvPr/>
          </p:nvSpPr>
          <p:spPr>
            <a:xfrm>
              <a:off x="3006000" y="1836000"/>
              <a:ext cx="287968" cy="288000"/>
            </a:xfrm>
            <a:prstGeom prst="ellipse">
              <a:avLst/>
            </a:prstGeom>
            <a:solidFill>
              <a:srgbClr val="0066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>
              <a:spLocks noChangeAspect="1"/>
            </p:cNvSpPr>
            <p:nvPr/>
          </p:nvSpPr>
          <p:spPr>
            <a:xfrm>
              <a:off x="7488000" y="1584000"/>
              <a:ext cx="287968" cy="288000"/>
            </a:xfrm>
            <a:prstGeom prst="ellipse">
              <a:avLst/>
            </a:prstGeom>
            <a:solidFill>
              <a:srgbClr val="0066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>
              <a:spLocks noChangeAspect="1"/>
            </p:cNvSpPr>
            <p:nvPr/>
          </p:nvSpPr>
          <p:spPr>
            <a:xfrm>
              <a:off x="7020000" y="1188000"/>
              <a:ext cx="287968" cy="288000"/>
            </a:xfrm>
            <a:prstGeom prst="ellipse">
              <a:avLst/>
            </a:prstGeom>
            <a:solidFill>
              <a:srgbClr val="0000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>
              <a:spLocks noChangeAspect="1"/>
            </p:cNvSpPr>
            <p:nvPr/>
          </p:nvSpPr>
          <p:spPr>
            <a:xfrm>
              <a:off x="3059832" y="976364"/>
              <a:ext cx="287968" cy="288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>
              <a:spLocks noChangeAspect="1"/>
            </p:cNvSpPr>
            <p:nvPr/>
          </p:nvSpPr>
          <p:spPr>
            <a:xfrm>
              <a:off x="3419872" y="976364"/>
              <a:ext cx="287968" cy="288000"/>
            </a:xfrm>
            <a:prstGeom prst="ellipse">
              <a:avLst/>
            </a:prstGeom>
            <a:solidFill>
              <a:srgbClr val="0066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971600" y="87015"/>
            <a:ext cx="7200800" cy="83099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Formation de l’</a:t>
            </a:r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archentéron</a:t>
            </a:r>
            <a:endParaRPr lang="fr-FR" sz="2400" b="1" cap="small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  <a:p>
            <a:pPr algn="ctr"/>
            <a:r>
              <a:rPr lang="fr-FR" sz="2400" i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Coupes sagittales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8096" y="3933056"/>
            <a:ext cx="504056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0"/>
          <p:cNvGrpSpPr/>
          <p:nvPr/>
        </p:nvGrpSpPr>
        <p:grpSpPr>
          <a:xfrm>
            <a:off x="1619672" y="4293096"/>
            <a:ext cx="6696744" cy="2825502"/>
            <a:chOff x="1223628" y="4005065"/>
            <a:chExt cx="6696744" cy="282550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968" r="54222" b="923"/>
            <a:stretch>
              <a:fillRect/>
            </a:stretch>
          </p:blipFill>
          <p:spPr bwMode="auto">
            <a:xfrm rot="16200000">
              <a:off x="3159249" y="2069444"/>
              <a:ext cx="2825502" cy="6696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3923928" y="6309320"/>
              <a:ext cx="108012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251520" y="5291916"/>
            <a:ext cx="1211678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Poulet 48h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66973" y="2123564"/>
            <a:ext cx="1180772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b="1" cap="small" dirty="0" smtClean="0"/>
              <a:t>Grenouille</a:t>
            </a:r>
            <a:endParaRPr lang="fr-FR" b="1" cap="small" dirty="0"/>
          </a:p>
        </p:txBody>
      </p:sp>
      <p:sp>
        <p:nvSpPr>
          <p:cNvPr id="18" name="Rectangle 17"/>
          <p:cNvSpPr/>
          <p:nvPr/>
        </p:nvSpPr>
        <p:spPr>
          <a:xfrm>
            <a:off x="3923928" y="6453336"/>
            <a:ext cx="576064" cy="40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22"/>
          <p:cNvGrpSpPr/>
          <p:nvPr/>
        </p:nvGrpSpPr>
        <p:grpSpPr>
          <a:xfrm>
            <a:off x="1547664" y="4491930"/>
            <a:ext cx="6696744" cy="2825502"/>
            <a:chOff x="1547664" y="4293096"/>
            <a:chExt cx="6696744" cy="2825502"/>
          </a:xfrm>
        </p:grpSpPr>
        <p:grpSp>
          <p:nvGrpSpPr>
            <p:cNvPr id="19" name="Groupe 18"/>
            <p:cNvGrpSpPr/>
            <p:nvPr/>
          </p:nvGrpSpPr>
          <p:grpSpPr>
            <a:xfrm>
              <a:off x="1547664" y="4293096"/>
              <a:ext cx="6696744" cy="2825502"/>
              <a:chOff x="1223628" y="4005065"/>
              <a:chExt cx="6696744" cy="2825502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1968" r="54222" b="923"/>
              <a:stretch>
                <a:fillRect/>
              </a:stretch>
            </p:blipFill>
            <p:spPr bwMode="auto">
              <a:xfrm rot="16200000">
                <a:off x="3159249" y="2069444"/>
                <a:ext cx="2825502" cy="66967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3923928" y="6309320"/>
                <a:ext cx="1080120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851920" y="6453336"/>
              <a:ext cx="576064" cy="404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2123728" y="4221088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" name="Groupe 55"/>
          <p:cNvGrpSpPr/>
          <p:nvPr/>
        </p:nvGrpSpPr>
        <p:grpSpPr>
          <a:xfrm>
            <a:off x="1547664" y="4166270"/>
            <a:ext cx="6696744" cy="3096344"/>
            <a:chOff x="1547664" y="4166270"/>
            <a:chExt cx="6696744" cy="3096344"/>
          </a:xfrm>
        </p:grpSpPr>
        <p:grpSp>
          <p:nvGrpSpPr>
            <p:cNvPr id="25" name="Groupe 32"/>
            <p:cNvGrpSpPr/>
            <p:nvPr/>
          </p:nvGrpSpPr>
          <p:grpSpPr>
            <a:xfrm>
              <a:off x="1547664" y="4166270"/>
              <a:ext cx="6696744" cy="3096344"/>
              <a:chOff x="1547664" y="4166270"/>
              <a:chExt cx="6696744" cy="3096344"/>
            </a:xfrm>
          </p:grpSpPr>
          <p:grpSp>
            <p:nvGrpSpPr>
              <p:cNvPr id="26" name="Groupe 30"/>
              <p:cNvGrpSpPr/>
              <p:nvPr/>
            </p:nvGrpSpPr>
            <p:grpSpPr>
              <a:xfrm>
                <a:off x="1547664" y="4166270"/>
                <a:ext cx="6696744" cy="3096344"/>
                <a:chOff x="1547664" y="4166270"/>
                <a:chExt cx="6696744" cy="3096344"/>
              </a:xfrm>
            </p:grpSpPr>
            <p:grpSp>
              <p:nvGrpSpPr>
                <p:cNvPr id="31" name="Groupe 24"/>
                <p:cNvGrpSpPr/>
                <p:nvPr/>
              </p:nvGrpSpPr>
              <p:grpSpPr>
                <a:xfrm>
                  <a:off x="1547664" y="4437112"/>
                  <a:ext cx="6696744" cy="2825502"/>
                  <a:chOff x="1547664" y="4293096"/>
                  <a:chExt cx="6696744" cy="2825502"/>
                </a:xfrm>
              </p:grpSpPr>
              <p:grpSp>
                <p:nvGrpSpPr>
                  <p:cNvPr id="33" name="Groupe 25"/>
                  <p:cNvGrpSpPr/>
                  <p:nvPr/>
                </p:nvGrpSpPr>
                <p:grpSpPr>
                  <a:xfrm>
                    <a:off x="1547664" y="4293096"/>
                    <a:ext cx="6696744" cy="2825502"/>
                    <a:chOff x="1223628" y="4005065"/>
                    <a:chExt cx="6696744" cy="2825502"/>
                  </a:xfrm>
                </p:grpSpPr>
                <p:pic>
                  <p:nvPicPr>
                    <p:cNvPr id="28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t="1968" r="54222" b="923"/>
                    <a:stretch>
                      <a:fillRect/>
                    </a:stretch>
                  </p:blipFill>
                  <p:spPr bwMode="auto">
                    <a:xfrm rot="16200000">
                      <a:off x="3159249" y="2069444"/>
                      <a:ext cx="2825502" cy="669674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3923928" y="6309320"/>
                      <a:ext cx="1080120" cy="2160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27" name="Rectangle 26"/>
                  <p:cNvSpPr/>
                  <p:nvPr/>
                </p:nvSpPr>
                <p:spPr>
                  <a:xfrm>
                    <a:off x="3851920" y="6453336"/>
                    <a:ext cx="576064" cy="404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30" name="Rectangle 29"/>
                <p:cNvSpPr/>
                <p:nvPr/>
              </p:nvSpPr>
              <p:spPr>
                <a:xfrm>
                  <a:off x="2123728" y="4166270"/>
                  <a:ext cx="79208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6012160" y="4221088"/>
                <a:ext cx="792088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4" name="Ellipse 43"/>
            <p:cNvSpPr>
              <a:spLocks noChangeAspect="1"/>
            </p:cNvSpPr>
            <p:nvPr/>
          </p:nvSpPr>
          <p:spPr>
            <a:xfrm>
              <a:off x="5184000" y="5904000"/>
              <a:ext cx="287968" cy="288000"/>
            </a:xfrm>
            <a:prstGeom prst="ellipse">
              <a:avLst/>
            </a:prstGeom>
            <a:solidFill>
              <a:srgbClr val="0066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54"/>
            <p:cNvGrpSpPr/>
            <p:nvPr/>
          </p:nvGrpSpPr>
          <p:grpSpPr>
            <a:xfrm>
              <a:off x="5418000" y="5004000"/>
              <a:ext cx="306064" cy="756000"/>
              <a:chOff x="5418000" y="5004000"/>
              <a:chExt cx="306064" cy="756000"/>
            </a:xfrm>
          </p:grpSpPr>
          <p:sp>
            <p:nvSpPr>
              <p:cNvPr id="43" name="Ellipse 42"/>
              <p:cNvSpPr>
                <a:spLocks noChangeAspect="1"/>
              </p:cNvSpPr>
              <p:nvPr/>
            </p:nvSpPr>
            <p:spPr>
              <a:xfrm>
                <a:off x="5418000" y="5472000"/>
                <a:ext cx="287968" cy="288000"/>
              </a:xfrm>
              <a:prstGeom prst="ellipse">
                <a:avLst/>
              </a:prstGeom>
              <a:solidFill>
                <a:srgbClr val="006600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1" name="Groupe 48"/>
              <p:cNvGrpSpPr/>
              <p:nvPr/>
            </p:nvGrpSpPr>
            <p:grpSpPr>
              <a:xfrm>
                <a:off x="5436000" y="5004000"/>
                <a:ext cx="288064" cy="440400"/>
                <a:chOff x="5436000" y="5004000"/>
                <a:chExt cx="288064" cy="440400"/>
              </a:xfrm>
            </p:grpSpPr>
            <p:sp>
              <p:nvSpPr>
                <p:cNvPr id="48" name="Ellipse 47"/>
                <p:cNvSpPr>
                  <a:spLocks noChangeAspect="1"/>
                </p:cNvSpPr>
                <p:nvPr/>
              </p:nvSpPr>
              <p:spPr>
                <a:xfrm>
                  <a:off x="5436096" y="5156400"/>
                  <a:ext cx="287968" cy="288000"/>
                </a:xfrm>
                <a:prstGeom prst="ellipse">
                  <a:avLst/>
                </a:prstGeom>
                <a:solidFill>
                  <a:srgbClr val="0000FF">
                    <a:alpha val="4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/>
                <p:cNvSpPr>
                  <a:spLocks noChangeAspect="1"/>
                </p:cNvSpPr>
                <p:nvPr/>
              </p:nvSpPr>
              <p:spPr>
                <a:xfrm>
                  <a:off x="5436000" y="5004000"/>
                  <a:ext cx="287968" cy="288000"/>
                </a:xfrm>
                <a:prstGeom prst="ellipse">
                  <a:avLst/>
                </a:prstGeom>
                <a:solidFill>
                  <a:srgbClr val="0000FF">
                    <a:alpha val="4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5" name="Ellipse 34"/>
              <p:cNvSpPr>
                <a:spLocks noChangeAspect="1"/>
              </p:cNvSpPr>
              <p:nvPr/>
            </p:nvSpPr>
            <p:spPr>
              <a:xfrm>
                <a:off x="5418000" y="5328000"/>
                <a:ext cx="287968" cy="288000"/>
              </a:xfrm>
              <a:prstGeom prst="ellipse">
                <a:avLst/>
              </a:prstGeom>
              <a:solidFill>
                <a:srgbClr val="FF0000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1844824"/>
            <a:ext cx="6552728" cy="4536504"/>
          </a:xfrm>
        </p:spPr>
        <p:txBody>
          <a:bodyPr>
            <a:normAutofit fontScale="62500" lnSpcReduction="20000"/>
          </a:bodyPr>
          <a:lstStyle/>
          <a:p>
            <a:pPr lvl="0" algn="l"/>
            <a:r>
              <a:rPr lang="fr-FR" sz="3400" b="1" dirty="0" smtClean="0"/>
              <a:t>Introduction</a:t>
            </a:r>
          </a:p>
          <a:p>
            <a:pPr lvl="0" algn="l"/>
            <a:r>
              <a:rPr lang="fr-FR" sz="3400" b="1" dirty="0" smtClean="0"/>
              <a:t> </a:t>
            </a:r>
          </a:p>
          <a:p>
            <a:pPr lvl="0" algn="l"/>
            <a:r>
              <a:rPr lang="fr-FR" sz="3400" b="1" dirty="0" smtClean="0"/>
              <a:t>1. Etapes du développement</a:t>
            </a:r>
          </a:p>
          <a:p>
            <a:pPr algn="l"/>
            <a:r>
              <a:rPr lang="fr-FR" dirty="0" smtClean="0"/>
              <a:t>1.1. Segmentation</a:t>
            </a:r>
          </a:p>
          <a:p>
            <a:pPr algn="l"/>
            <a:r>
              <a:rPr lang="fr-FR" dirty="0" smtClean="0"/>
              <a:t>1.2. Gastrulation</a:t>
            </a:r>
          </a:p>
          <a:p>
            <a:pPr algn="l"/>
            <a:r>
              <a:rPr lang="fr-FR" dirty="0" smtClean="0"/>
              <a:t>1.3. Histogénèse et organogénèse</a:t>
            </a:r>
          </a:p>
          <a:p>
            <a:r>
              <a:rPr lang="fr-FR" dirty="0" smtClean="0"/>
              <a:t> </a:t>
            </a:r>
          </a:p>
          <a:p>
            <a:pPr lvl="0" algn="l"/>
            <a:r>
              <a:rPr lang="fr-FR" sz="4500" b="1" dirty="0" smtClean="0">
                <a:solidFill>
                  <a:srgbClr val="7030A0"/>
                </a:solidFill>
              </a:rPr>
              <a:t>2. Annexes embryonnaires</a:t>
            </a:r>
          </a:p>
          <a:p>
            <a:pPr algn="l"/>
            <a:r>
              <a:rPr lang="fr-FR" sz="3800" b="1" dirty="0" smtClean="0">
                <a:solidFill>
                  <a:srgbClr val="7030A0"/>
                </a:solidFill>
              </a:rPr>
              <a:t>2.1. Téléostéens</a:t>
            </a:r>
          </a:p>
          <a:p>
            <a:pPr algn="l"/>
            <a:r>
              <a:rPr lang="fr-FR" sz="3800" b="1" dirty="0" smtClean="0">
                <a:solidFill>
                  <a:srgbClr val="7030A0"/>
                </a:solidFill>
              </a:rPr>
              <a:t>2.2. Sauropsidés</a:t>
            </a:r>
          </a:p>
          <a:p>
            <a:pPr algn="l"/>
            <a:r>
              <a:rPr lang="fr-FR" sz="3800" b="1" dirty="0" smtClean="0">
                <a:solidFill>
                  <a:srgbClr val="7030A0"/>
                </a:solidFill>
              </a:rPr>
              <a:t>2.3. Mammifères</a:t>
            </a:r>
          </a:p>
          <a:p>
            <a:pPr algn="l"/>
            <a:r>
              <a:rPr lang="fr-FR" dirty="0" smtClean="0"/>
              <a:t> </a:t>
            </a:r>
          </a:p>
          <a:p>
            <a:pPr algn="l"/>
            <a:r>
              <a:rPr lang="fr-FR" sz="3400" b="1" dirty="0" smtClean="0"/>
              <a:t>3. Oviparité - viviparité</a:t>
            </a:r>
            <a:endParaRPr lang="fr-FR" sz="3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260648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40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II- Biologie du développement </a:t>
            </a:r>
          </a:p>
          <a:p>
            <a:r>
              <a:rPr lang="fr-FR" altLang="zh-TW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(Téléostéens, Oiseaux, Mammifères)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1.1 Segmentation</a:t>
            </a:r>
            <a:endParaRPr lang="fr-FR" dirty="0"/>
          </a:p>
        </p:txBody>
      </p:sp>
      <p:sp>
        <p:nvSpPr>
          <p:cNvPr id="1945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539552" y="4293096"/>
            <a:ext cx="8229600" cy="207146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fr-FR" sz="1800" dirty="0" smtClean="0"/>
          </a:p>
          <a:p>
            <a:pPr>
              <a:buFont typeface="Wingdings" pitchFamily="2" charset="2"/>
              <a:buNone/>
            </a:pPr>
            <a:r>
              <a:rPr lang="fr-FR" sz="1800" dirty="0" smtClean="0"/>
              <a:t>Apparition de cellules filles = blastomères (pas d’augmentation de volume)</a:t>
            </a:r>
          </a:p>
          <a:p>
            <a:pPr>
              <a:buFont typeface="Wingdings" pitchFamily="2" charset="2"/>
              <a:buNone/>
            </a:pPr>
            <a:endParaRPr lang="fr-FR" sz="1800" dirty="0" smtClean="0"/>
          </a:p>
          <a:p>
            <a:pPr>
              <a:buFont typeface="Wingdings" pitchFamily="2" charset="2"/>
              <a:buNone/>
            </a:pPr>
            <a:r>
              <a:rPr lang="fr-FR" sz="1800" dirty="0" smtClean="0"/>
              <a:t>Segmentation conditionnée par les réserves de l’</a:t>
            </a:r>
            <a:r>
              <a:rPr lang="fr-FR" sz="1800" dirty="0" err="1" smtClean="0"/>
              <a:t>oeuf</a:t>
            </a:r>
            <a:endParaRPr lang="fr-FR" sz="1800" dirty="0" smtClean="0"/>
          </a:p>
          <a:p>
            <a:pPr>
              <a:buFont typeface="Wingdings" pitchFamily="2" charset="2"/>
              <a:buNone/>
            </a:pPr>
            <a:endParaRPr lang="fr-FR" sz="1800" dirty="0" smtClean="0"/>
          </a:p>
        </p:txBody>
      </p:sp>
      <p:pic>
        <p:nvPicPr>
          <p:cNvPr id="19459" name="Image 3" descr="http://www.snv.jussieu.fr/bmedia/CoursPCEMDEUG/Fig37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556792"/>
            <a:ext cx="4038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ZoneTexte 4"/>
          <p:cNvSpPr txBox="1">
            <a:spLocks noChangeArrowheads="1"/>
          </p:cNvSpPr>
          <p:nvPr/>
        </p:nvSpPr>
        <p:spPr bwMode="auto">
          <a:xfrm>
            <a:off x="457200" y="1905000"/>
            <a:ext cx="3581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dirty="0">
                <a:latin typeface="Century Schoolbook" pitchFamily="18" charset="0"/>
              </a:rPr>
              <a:t>= Passage de l’état unicellulaire à pluricellulaire (série de divisions cellulaires par mitose)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Syncytium vitellin des Téléostéens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4914" t="4444" r="6547" b="2903"/>
          <a:stretch>
            <a:fillRect/>
          </a:stretch>
        </p:blipFill>
        <p:spPr bwMode="auto">
          <a:xfrm rot="10800000">
            <a:off x="2130264" y="693375"/>
            <a:ext cx="5188693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Formation des annexes embryonnaires</a:t>
            </a:r>
          </a:p>
        </p:txBody>
      </p:sp>
      <p:grpSp>
        <p:nvGrpSpPr>
          <p:cNvPr id="2" name="Groupe 24"/>
          <p:cNvGrpSpPr/>
          <p:nvPr/>
        </p:nvGrpSpPr>
        <p:grpSpPr>
          <a:xfrm>
            <a:off x="1075878" y="620688"/>
            <a:ext cx="8026444" cy="6183328"/>
            <a:chOff x="1075878" y="620688"/>
            <a:chExt cx="8026444" cy="6183328"/>
          </a:xfrm>
        </p:grpSpPr>
        <p:sp>
          <p:nvSpPr>
            <p:cNvPr id="14" name="ZoneTexte 13"/>
            <p:cNvSpPr txBox="1"/>
            <p:nvPr/>
          </p:nvSpPr>
          <p:spPr>
            <a:xfrm>
              <a:off x="1075878" y="1475492"/>
              <a:ext cx="1119858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b="1" dirty="0" smtClean="0"/>
                <a:t>33 heures</a:t>
              </a:r>
              <a:endParaRPr lang="fr-FR" b="1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075878" y="3563724"/>
              <a:ext cx="1119858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b="1" dirty="0" smtClean="0"/>
                <a:t>48 heures</a:t>
              </a:r>
              <a:endParaRPr lang="fr-FR" b="1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075878" y="5517232"/>
              <a:ext cx="1119858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b="1" dirty="0" smtClean="0"/>
                <a:t>72 heures</a:t>
              </a:r>
              <a:endParaRPr lang="fr-FR" b="1" dirty="0"/>
            </a:p>
          </p:txBody>
        </p:sp>
        <p:grpSp>
          <p:nvGrpSpPr>
            <p:cNvPr id="3" name="Groupe 23"/>
            <p:cNvGrpSpPr/>
            <p:nvPr/>
          </p:nvGrpSpPr>
          <p:grpSpPr>
            <a:xfrm>
              <a:off x="1475656" y="620688"/>
              <a:ext cx="7626666" cy="6183328"/>
              <a:chOff x="1475656" y="620688"/>
              <a:chExt cx="7626666" cy="6183328"/>
            </a:xfrm>
          </p:grpSpPr>
          <p:grpSp>
            <p:nvGrpSpPr>
              <p:cNvPr id="5" name="Groupe 12"/>
              <p:cNvGrpSpPr/>
              <p:nvPr/>
            </p:nvGrpSpPr>
            <p:grpSpPr>
              <a:xfrm>
                <a:off x="3195693" y="620688"/>
                <a:ext cx="4184619" cy="6183328"/>
                <a:chOff x="2479691" y="620688"/>
                <a:chExt cx="4184619" cy="6183328"/>
              </a:xfrm>
            </p:grpSpPr>
            <p:grpSp>
              <p:nvGrpSpPr>
                <p:cNvPr id="6" name="Groupe 11"/>
                <p:cNvGrpSpPr/>
                <p:nvPr/>
              </p:nvGrpSpPr>
              <p:grpSpPr>
                <a:xfrm>
                  <a:off x="2479691" y="620688"/>
                  <a:ext cx="4184619" cy="6120000"/>
                  <a:chOff x="2479691" y="620688"/>
                  <a:chExt cx="4184619" cy="6120000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5716" t="2139" r="9934" b="2342"/>
                  <a:stretch>
                    <a:fillRect/>
                  </a:stretch>
                </p:blipFill>
                <p:spPr bwMode="auto">
                  <a:xfrm rot="10800000">
                    <a:off x="2479691" y="620688"/>
                    <a:ext cx="4184619" cy="6120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7" name="Rectangle 6"/>
                  <p:cNvSpPr/>
                  <p:nvPr/>
                </p:nvSpPr>
                <p:spPr>
                  <a:xfrm>
                    <a:off x="2627784" y="1268760"/>
                    <a:ext cx="360040" cy="2160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8" name="Rectangle 7"/>
                <p:cNvSpPr/>
                <p:nvPr/>
              </p:nvSpPr>
              <p:spPr>
                <a:xfrm>
                  <a:off x="2952000" y="4644000"/>
                  <a:ext cx="1152128" cy="14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5220072" y="4608000"/>
                  <a:ext cx="1152128" cy="14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5220072" y="6606000"/>
                  <a:ext cx="1152128" cy="14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059832" y="6660000"/>
                  <a:ext cx="1152128" cy="14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7" name="ZoneTexte 16"/>
              <p:cNvSpPr txBox="1"/>
              <p:nvPr/>
            </p:nvSpPr>
            <p:spPr>
              <a:xfrm>
                <a:off x="7380312" y="4473116"/>
                <a:ext cx="1722010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Coupes transversales</a:t>
                </a:r>
                <a:endParaRPr lang="fr-FR" sz="1400" dirty="0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1475656" y="4473116"/>
                <a:ext cx="1797287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Coupes longitudinales</a:t>
                </a:r>
                <a:endParaRPr lang="fr-FR" sz="1400" dirty="0"/>
              </a:p>
            </p:txBody>
          </p:sp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771800" y="3861048"/>
                <a:ext cx="504056" cy="50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 rot="5400000" flipV="1">
                <a:off x="2771800" y="4797152"/>
                <a:ext cx="504056" cy="50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rot="16200000" flipV="1">
                <a:off x="7452320" y="3861048"/>
                <a:ext cx="504056" cy="50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 flipV="1">
                <a:off x="7452321" y="4797152"/>
                <a:ext cx="504056" cy="50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Coupe sagittale d’embryon de 96 heures avec ses annexes </a:t>
            </a:r>
          </a:p>
        </p:txBody>
      </p:sp>
      <p:grpSp>
        <p:nvGrpSpPr>
          <p:cNvPr id="2" name="Groupe 18"/>
          <p:cNvGrpSpPr/>
          <p:nvPr/>
        </p:nvGrpSpPr>
        <p:grpSpPr>
          <a:xfrm>
            <a:off x="6514025" y="1268760"/>
            <a:ext cx="2234439" cy="4335001"/>
            <a:chOff x="6514025" y="1268760"/>
            <a:chExt cx="2234439" cy="4335001"/>
          </a:xfrm>
        </p:grpSpPr>
        <p:grpSp>
          <p:nvGrpSpPr>
            <p:cNvPr id="4" name="Groupe 14"/>
            <p:cNvGrpSpPr/>
            <p:nvPr/>
          </p:nvGrpSpPr>
          <p:grpSpPr>
            <a:xfrm>
              <a:off x="6514025" y="1268760"/>
              <a:ext cx="2234439" cy="4335001"/>
              <a:chOff x="6514025" y="1268760"/>
              <a:chExt cx="2234439" cy="4335001"/>
            </a:xfrm>
          </p:grpSpPr>
          <p:grpSp>
            <p:nvGrpSpPr>
              <p:cNvPr id="8" name="Groupe 10"/>
              <p:cNvGrpSpPr/>
              <p:nvPr/>
            </p:nvGrpSpPr>
            <p:grpSpPr>
              <a:xfrm>
                <a:off x="6514025" y="1340767"/>
                <a:ext cx="2132621" cy="2232249"/>
                <a:chOff x="6660232" y="1340767"/>
                <a:chExt cx="2132621" cy="2232249"/>
              </a:xfrm>
            </p:grpSpPr>
            <p:pic>
              <p:nvPicPr>
                <p:cNvPr id="5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l="2434" t="50992" r="69617" b="9577"/>
                <a:stretch>
                  <a:fillRect/>
                </a:stretch>
              </p:blipFill>
              <p:spPr bwMode="auto">
                <a:xfrm rot="10800000">
                  <a:off x="6804248" y="1340767"/>
                  <a:ext cx="1988605" cy="20882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" name="Rectangle 8"/>
                <p:cNvSpPr/>
                <p:nvPr/>
              </p:nvSpPr>
              <p:spPr>
                <a:xfrm>
                  <a:off x="6660232" y="2852936"/>
                  <a:ext cx="216024" cy="7200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7020272" y="3284984"/>
                  <a:ext cx="504056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2" name="ZoneTexte 11"/>
              <p:cNvSpPr txBox="1"/>
              <p:nvPr/>
            </p:nvSpPr>
            <p:spPr>
              <a:xfrm>
                <a:off x="6618229" y="3356992"/>
                <a:ext cx="192421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Expansion de l’allantoïde au-delà des limites du raphé </a:t>
                </a:r>
                <a:r>
                  <a:rPr lang="fr-FR" sz="2000" dirty="0" err="1" smtClean="0">
                    <a:solidFill>
                      <a:schemeClr val="accent2">
                        <a:lumMod val="50000"/>
                      </a:schemeClr>
                    </a:solidFill>
                  </a:rPr>
                  <a:t>séro</a:t>
                </a:r>
                <a:r>
                  <a:rPr lang="fr-FR" sz="200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-amniotique, marqué par des flèches</a:t>
                </a:r>
                <a:endParaRPr lang="fr-FR" sz="2000" b="1" dirty="0" smtClean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660232" y="1268760"/>
                <a:ext cx="2088232" cy="4320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7" name="Connecteur droit avec flèche 16"/>
            <p:cNvCxnSpPr/>
            <p:nvPr/>
          </p:nvCxnSpPr>
          <p:spPr>
            <a:xfrm flipH="1">
              <a:off x="7830000" y="1728000"/>
              <a:ext cx="216024" cy="288032"/>
            </a:xfrm>
            <a:prstGeom prst="straightConnector1">
              <a:avLst/>
            </a:prstGeom>
            <a:ln w="34925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rot="10800000" flipH="1">
              <a:off x="7344000" y="2276872"/>
              <a:ext cx="216024" cy="288032"/>
            </a:xfrm>
            <a:prstGeom prst="straightConnector1">
              <a:avLst/>
            </a:prstGeom>
            <a:ln w="34925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ZoneTexte 30"/>
          <p:cNvSpPr txBox="1"/>
          <p:nvPr/>
        </p:nvSpPr>
        <p:spPr>
          <a:xfrm>
            <a:off x="2195736" y="1124744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/>
              <a:t>Intestin</a:t>
            </a:r>
            <a:endParaRPr lang="fr-FR" sz="900" dirty="0"/>
          </a:p>
        </p:txBody>
      </p:sp>
      <p:grpSp>
        <p:nvGrpSpPr>
          <p:cNvPr id="11" name="Groupe 32"/>
          <p:cNvGrpSpPr/>
          <p:nvPr/>
        </p:nvGrpSpPr>
        <p:grpSpPr>
          <a:xfrm>
            <a:off x="251520" y="1188000"/>
            <a:ext cx="6120680" cy="5193328"/>
            <a:chOff x="251520" y="1188000"/>
            <a:chExt cx="6120680" cy="5193328"/>
          </a:xfrm>
        </p:grpSpPr>
        <p:grpSp>
          <p:nvGrpSpPr>
            <p:cNvPr id="13" name="Groupe 7"/>
            <p:cNvGrpSpPr/>
            <p:nvPr/>
          </p:nvGrpSpPr>
          <p:grpSpPr>
            <a:xfrm>
              <a:off x="251520" y="1285106"/>
              <a:ext cx="6120680" cy="5096222"/>
              <a:chOff x="395537" y="908720"/>
              <a:chExt cx="6120680" cy="5096222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434" r="11543" b="3771"/>
              <a:stretch>
                <a:fillRect/>
              </a:stretch>
            </p:blipFill>
            <p:spPr bwMode="auto">
              <a:xfrm rot="10800000">
                <a:off x="395537" y="908720"/>
                <a:ext cx="6120680" cy="50962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572000" y="1268760"/>
                <a:ext cx="1944216" cy="19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292080" y="3140968"/>
                <a:ext cx="432048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0" name="Connecteur droit avec flèche 19"/>
            <p:cNvCxnSpPr/>
            <p:nvPr/>
          </p:nvCxnSpPr>
          <p:spPr>
            <a:xfrm flipH="1">
              <a:off x="3563888" y="4257120"/>
              <a:ext cx="144016" cy="324008"/>
            </a:xfrm>
            <a:prstGeom prst="straightConnector1">
              <a:avLst/>
            </a:prstGeom>
            <a:ln w="34925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3096000" y="2016000"/>
              <a:ext cx="216024" cy="252000"/>
            </a:xfrm>
            <a:prstGeom prst="straightConnector1">
              <a:avLst/>
            </a:prstGeom>
            <a:ln w="34925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rot="10800000" flipH="1">
              <a:off x="2880000" y="2348880"/>
              <a:ext cx="216024" cy="252000"/>
            </a:xfrm>
            <a:prstGeom prst="straightConnector1">
              <a:avLst/>
            </a:prstGeom>
            <a:ln w="34925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4572000" y="3573016"/>
              <a:ext cx="576064" cy="144016"/>
            </a:xfrm>
            <a:prstGeom prst="rect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83568" y="1484784"/>
              <a:ext cx="504056" cy="144016"/>
            </a:xfrm>
            <a:prstGeom prst="rect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7584" y="6165304"/>
              <a:ext cx="504056" cy="216024"/>
            </a:xfrm>
            <a:prstGeom prst="rect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8000" y="1188000"/>
              <a:ext cx="432048" cy="144016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Coupes sagittales d’un œuf de Poule en incubation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0810" t="3790" r="10810" b="4067"/>
          <a:stretch>
            <a:fillRect/>
          </a:stretch>
        </p:blipFill>
        <p:spPr bwMode="auto">
          <a:xfrm rot="10800000">
            <a:off x="2403411" y="657375"/>
            <a:ext cx="4337180" cy="61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lipse 4"/>
          <p:cNvSpPr>
            <a:spLocks noChangeAspect="1"/>
          </p:cNvSpPr>
          <p:nvPr/>
        </p:nvSpPr>
        <p:spPr>
          <a:xfrm>
            <a:off x="3798000" y="1530000"/>
            <a:ext cx="287968" cy="288000"/>
          </a:xfrm>
          <a:prstGeom prst="ellipse">
            <a:avLst/>
          </a:prstGeom>
          <a:solidFill>
            <a:srgbClr val="0000F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4788000" y="5400000"/>
            <a:ext cx="287968" cy="288000"/>
          </a:xfrm>
          <a:prstGeom prst="ellipse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6012160" y="6282000"/>
            <a:ext cx="287968" cy="288000"/>
          </a:xfrm>
          <a:prstGeom prst="ellipse">
            <a:avLst/>
          </a:prstGeom>
          <a:solidFill>
            <a:srgbClr val="0066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2699792" y="5517232"/>
            <a:ext cx="287968" cy="288000"/>
          </a:xfrm>
          <a:prstGeom prst="ellipse">
            <a:avLst/>
          </a:prstGeom>
          <a:solidFill>
            <a:srgbClr val="0000F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499992" y="2016000"/>
            <a:ext cx="287968" cy="288000"/>
          </a:xfrm>
          <a:prstGeom prst="ellipse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4139952" y="620688"/>
            <a:ext cx="287968" cy="288000"/>
          </a:xfrm>
          <a:prstGeom prst="ellipse">
            <a:avLst/>
          </a:prstGeom>
          <a:solidFill>
            <a:srgbClr val="0066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>
            <a:spLocks noChangeAspect="1"/>
          </p:cNvSpPr>
          <p:nvPr/>
        </p:nvSpPr>
        <p:spPr>
          <a:xfrm>
            <a:off x="4788000" y="3960000"/>
            <a:ext cx="287968" cy="288000"/>
          </a:xfrm>
          <a:prstGeom prst="ellipse">
            <a:avLst/>
          </a:prstGeom>
          <a:solidFill>
            <a:srgbClr val="0066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>
            <a:spLocks noChangeAspect="1"/>
          </p:cNvSpPr>
          <p:nvPr/>
        </p:nvSpPr>
        <p:spPr>
          <a:xfrm>
            <a:off x="5652120" y="4149080"/>
            <a:ext cx="287968" cy="288000"/>
          </a:xfrm>
          <a:prstGeom prst="ellipse">
            <a:avLst/>
          </a:prstGeom>
          <a:solidFill>
            <a:srgbClr val="0066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915727" y="2051556"/>
            <a:ext cx="1059906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b="1" dirty="0" smtClean="0"/>
              <a:t>6</a:t>
            </a:r>
            <a:r>
              <a:rPr lang="fr-FR" b="1" baseline="30000" dirty="0" smtClean="0"/>
              <a:t>ième</a:t>
            </a:r>
            <a:r>
              <a:rPr lang="fr-FR" b="1" dirty="0" smtClean="0"/>
              <a:t> jour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857218" y="5435932"/>
            <a:ext cx="117692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b="1" dirty="0" smtClean="0"/>
              <a:t>14</a:t>
            </a:r>
            <a:r>
              <a:rPr lang="fr-FR" b="1" baseline="30000" dirty="0" smtClean="0"/>
              <a:t>ième</a:t>
            </a:r>
            <a:r>
              <a:rPr lang="fr-FR" b="1" dirty="0" smtClean="0"/>
              <a:t> jour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63588" y="87015"/>
            <a:ext cx="7416824" cy="83099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Placentas </a:t>
            </a:r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chorioallantoïdiens</a:t>
            </a:r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 des Mammifères</a:t>
            </a:r>
          </a:p>
          <a:p>
            <a:pPr algn="ctr"/>
            <a:r>
              <a:rPr lang="fr-FR" sz="2400" i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Structure histologique et répartition des villosités choriales </a:t>
            </a:r>
          </a:p>
        </p:txBody>
      </p:sp>
      <p:grpSp>
        <p:nvGrpSpPr>
          <p:cNvPr id="4" name="Groupe 7"/>
          <p:cNvGrpSpPr/>
          <p:nvPr/>
        </p:nvGrpSpPr>
        <p:grpSpPr>
          <a:xfrm>
            <a:off x="971600" y="980728"/>
            <a:ext cx="7621191" cy="5904000"/>
            <a:chOff x="1522809" y="980728"/>
            <a:chExt cx="7621191" cy="59040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0861" r="3747"/>
            <a:stretch>
              <a:fillRect/>
            </a:stretch>
          </p:blipFill>
          <p:spPr bwMode="auto">
            <a:xfrm rot="10800000">
              <a:off x="1522809" y="980728"/>
              <a:ext cx="3769271" cy="590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ZoneTexte 1"/>
            <p:cNvSpPr txBox="1"/>
            <p:nvPr/>
          </p:nvSpPr>
          <p:spPr>
            <a:xfrm>
              <a:off x="5004048" y="1403484"/>
              <a:ext cx="338437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2">
                      <a:lumMod val="50000"/>
                    </a:schemeClr>
                  </a:solidFill>
                </a:rPr>
                <a:t>A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: Placenta </a:t>
              </a:r>
              <a:r>
                <a:rPr lang="fr-FR" dirty="0" err="1" smtClean="0">
                  <a:solidFill>
                    <a:schemeClr val="accent2">
                      <a:lumMod val="50000"/>
                    </a:schemeClr>
                  </a:solidFill>
                </a:rPr>
                <a:t>épithéchorial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 et diffus</a:t>
              </a:r>
            </a:p>
            <a:p>
              <a:pPr algn="ctr"/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(Cheval)</a:t>
              </a:r>
              <a:endParaRPr lang="fr-FR" b="1" dirty="0" smtClean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5004048" y="2420888"/>
              <a:ext cx="413995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2">
                      <a:lumMod val="50000"/>
                    </a:schemeClr>
                  </a:solidFill>
                </a:rPr>
                <a:t>B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: Placenta </a:t>
              </a:r>
              <a:r>
                <a:rPr lang="fr-FR" dirty="0" err="1" smtClean="0">
                  <a:solidFill>
                    <a:schemeClr val="accent2">
                      <a:lumMod val="50000"/>
                    </a:schemeClr>
                  </a:solidFill>
                </a:rPr>
                <a:t>épithéchorial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 et cotylédonaire (Vache)</a:t>
              </a:r>
              <a:endParaRPr lang="fr-FR" b="1" dirty="0" smtClean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004048" y="3934797"/>
              <a:ext cx="39604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2">
                      <a:lumMod val="50000"/>
                    </a:schemeClr>
                  </a:solidFill>
                </a:rPr>
                <a:t>C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: Placenta </a:t>
              </a:r>
              <a:r>
                <a:rPr lang="fr-FR" dirty="0" err="1" smtClean="0">
                  <a:solidFill>
                    <a:schemeClr val="accent2">
                      <a:lumMod val="50000"/>
                    </a:schemeClr>
                  </a:solidFill>
                </a:rPr>
                <a:t>endothéchorial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 et discoïdale (Chien)</a:t>
              </a:r>
              <a:endParaRPr lang="fr-FR" b="1" dirty="0" smtClean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004048" y="5662989"/>
              <a:ext cx="367240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2">
                      <a:lumMod val="50000"/>
                    </a:schemeClr>
                  </a:solidFill>
                </a:rPr>
                <a:t>D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: Placenta </a:t>
              </a:r>
              <a:r>
                <a:rPr lang="fr-FR" dirty="0" err="1" smtClean="0">
                  <a:solidFill>
                    <a:schemeClr val="accent2">
                      <a:lumMod val="50000"/>
                    </a:schemeClr>
                  </a:solidFill>
                </a:rPr>
                <a:t>hémochorial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 et discoïdal (Homme)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Modalités d’</a:t>
            </a:r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Amniogenèse</a:t>
            </a:r>
            <a:endParaRPr lang="fr-FR" sz="2400" b="1" cap="small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705" t="635" r="392" b="7687"/>
          <a:stretch>
            <a:fillRect/>
          </a:stretch>
        </p:blipFill>
        <p:spPr bwMode="auto">
          <a:xfrm rot="10800000">
            <a:off x="1403649" y="692696"/>
            <a:ext cx="633670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331640" y="5662989"/>
            <a:ext cx="2143664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Ongulés, Carnivores,</a:t>
            </a:r>
          </a:p>
          <a:p>
            <a:pPr algn="ctr"/>
            <a:r>
              <a:rPr lang="fr-FR" b="1" dirty="0" smtClean="0"/>
              <a:t>Sauropsidés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3635896" y="5801488"/>
            <a:ext cx="190135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Homme, Primates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235318" y="5801488"/>
            <a:ext cx="107298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Rongeurs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Annexes embryonnaires du Lapin et du Porc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028" r="1255"/>
          <a:stretch>
            <a:fillRect/>
          </a:stretch>
        </p:blipFill>
        <p:spPr bwMode="auto">
          <a:xfrm rot="10800000">
            <a:off x="2129778" y="693375"/>
            <a:ext cx="4884446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Annexes embryonnaires de Brebis et de Femme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4321" t="6084" r="5463" b="1378"/>
          <a:stretch>
            <a:fillRect/>
          </a:stretch>
        </p:blipFill>
        <p:spPr bwMode="auto">
          <a:xfrm rot="16200000">
            <a:off x="-468559" y="1700808"/>
            <a:ext cx="568863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641" t="5976" r="6801" b="2940"/>
          <a:stretch>
            <a:fillRect/>
          </a:stretch>
        </p:blipFill>
        <p:spPr bwMode="auto">
          <a:xfrm rot="16200000">
            <a:off x="3995936" y="1556792"/>
            <a:ext cx="5904656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Annexes embryonnaires de Chienne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4190" t="3698" r="6232" b="8444"/>
          <a:stretch>
            <a:fillRect/>
          </a:stretch>
        </p:blipFill>
        <p:spPr bwMode="auto">
          <a:xfrm rot="16200000">
            <a:off x="2411761" y="260648"/>
            <a:ext cx="4320480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4871" r="8025" b="3489"/>
          <a:stretch>
            <a:fillRect/>
          </a:stretch>
        </p:blipFill>
        <p:spPr bwMode="auto">
          <a:xfrm>
            <a:off x="1831456" y="548680"/>
            <a:ext cx="5545572" cy="61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ZoneTexte 1"/>
          <p:cNvSpPr txBox="1"/>
          <p:nvPr/>
        </p:nvSpPr>
        <p:spPr>
          <a:xfrm>
            <a:off x="614034" y="44624"/>
            <a:ext cx="7915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Premières lignées cellulaires dans l’embryon de Mammifère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142647" y="6597352"/>
            <a:ext cx="2109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(d’après </a:t>
            </a:r>
            <a:r>
              <a:rPr lang="fr-FR" sz="1200" i="1" dirty="0" err="1" smtClean="0"/>
              <a:t>Guillomot</a:t>
            </a:r>
            <a:r>
              <a:rPr lang="fr-FR" sz="1200" i="1" dirty="0" smtClean="0"/>
              <a:t> et al., 1991)</a:t>
            </a:r>
            <a:endParaRPr lang="fr-FR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l’</a:t>
            </a:r>
            <a:r>
              <a:rPr lang="fr-FR" dirty="0" err="1" smtClean="0"/>
              <a:t>oeuf</a:t>
            </a:r>
            <a:endParaRPr lang="fr-FR" dirty="0"/>
          </a:p>
        </p:txBody>
      </p:sp>
      <p:sp>
        <p:nvSpPr>
          <p:cNvPr id="17410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endParaRPr lang="fr-FR" smtClean="0"/>
          </a:p>
          <a:p>
            <a:pPr>
              <a:buFont typeface="Wingdings" pitchFamily="2" charset="2"/>
              <a:buNone/>
            </a:pPr>
            <a:endParaRPr lang="fr-FR" smtClean="0"/>
          </a:p>
          <a:p>
            <a:pPr>
              <a:buFont typeface="Wingdings" pitchFamily="2" charset="2"/>
              <a:buNone/>
            </a:pPr>
            <a:r>
              <a:rPr lang="fr-FR" smtClean="0"/>
              <a:t>réserves de l’œuf :</a:t>
            </a:r>
          </a:p>
          <a:p>
            <a:pPr>
              <a:buFont typeface="Wingdings" pitchFamily="2" charset="2"/>
              <a:buNone/>
            </a:pPr>
            <a:r>
              <a:rPr lang="fr-FR" smtClean="0"/>
              <a:t> vitellus = lécithe</a:t>
            </a:r>
          </a:p>
          <a:p>
            <a:pPr>
              <a:buFont typeface="Wingdings" pitchFamily="2" charset="2"/>
              <a:buNone/>
            </a:pPr>
            <a:endParaRPr lang="fr-FR" smtClean="0"/>
          </a:p>
          <a:p>
            <a:pPr>
              <a:buFont typeface="Wingdings" pitchFamily="2" charset="2"/>
              <a:buNone/>
            </a:pPr>
            <a:r>
              <a:rPr lang="fr-FR" smtClean="0"/>
              <a:t>Différents types d’œufs :</a:t>
            </a:r>
          </a:p>
          <a:p>
            <a:pPr lvl="2">
              <a:buFont typeface="Wingdings" pitchFamily="2" charset="2"/>
              <a:buNone/>
            </a:pPr>
            <a:r>
              <a:rPr lang="fr-FR" smtClean="0"/>
              <a:t>Alécithe = mammifères</a:t>
            </a:r>
          </a:p>
          <a:p>
            <a:pPr lvl="2">
              <a:buFont typeface="Wingdings" pitchFamily="2" charset="2"/>
              <a:buNone/>
            </a:pPr>
            <a:r>
              <a:rPr lang="fr-FR" smtClean="0"/>
              <a:t>Télolécithe = poule et poisson</a:t>
            </a:r>
          </a:p>
          <a:p>
            <a:pPr lvl="2">
              <a:buFont typeface="Wingdings" pitchFamily="2" charset="2"/>
              <a:buNone/>
            </a:pPr>
            <a:r>
              <a:rPr lang="fr-FR" smtClean="0"/>
              <a:t>Oligolécithe</a:t>
            </a:r>
          </a:p>
          <a:p>
            <a:pPr lvl="2">
              <a:buFont typeface="Wingdings" pitchFamily="2" charset="2"/>
              <a:buNone/>
            </a:pPr>
            <a:r>
              <a:rPr lang="fr-FR" smtClean="0"/>
              <a:t>hétérolécithe</a:t>
            </a:r>
          </a:p>
          <a:p>
            <a:pPr>
              <a:buFont typeface="Wingdings" pitchFamily="2" charset="2"/>
              <a:buNone/>
            </a:pPr>
            <a:endParaRPr lang="fr-FR" smtClean="0"/>
          </a:p>
          <a:p>
            <a:endParaRPr lang="fr-FR" smtClean="0"/>
          </a:p>
        </p:txBody>
      </p:sp>
      <p:pic>
        <p:nvPicPr>
          <p:cNvPr id="17411" name="Image 4" descr="Capture d’écran 2010-08-23 à 16.15.56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2132856"/>
            <a:ext cx="3276600" cy="296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6355" r="477" b="11370"/>
          <a:stretch>
            <a:fillRect/>
          </a:stretch>
        </p:blipFill>
        <p:spPr bwMode="auto">
          <a:xfrm>
            <a:off x="3151838" y="620688"/>
            <a:ext cx="5236586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904635" y="44624"/>
            <a:ext cx="5334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Principaux types de segmentation totale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67544" y="1052736"/>
            <a:ext cx="230425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/>
              <a:t>A: </a:t>
            </a:r>
            <a:r>
              <a:rPr lang="fr-FR" sz="1600" i="1" dirty="0" smtClean="0"/>
              <a:t>Segmentation totale, radiaire</a:t>
            </a:r>
          </a:p>
          <a:p>
            <a:pPr algn="just"/>
            <a:endParaRPr lang="fr-FR" sz="1600" i="1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r>
              <a:rPr lang="fr-FR" sz="1600" b="1" dirty="0" smtClean="0"/>
              <a:t>B: </a:t>
            </a:r>
            <a:r>
              <a:rPr lang="fr-FR" sz="1600" i="1" dirty="0" smtClean="0"/>
              <a:t>Segmentation totale, radiaire, inégale</a:t>
            </a:r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400" i="1" dirty="0" smtClean="0"/>
          </a:p>
          <a:p>
            <a:pPr algn="just"/>
            <a:endParaRPr lang="fr-FR" sz="1400" i="1" dirty="0" smtClean="0"/>
          </a:p>
          <a:p>
            <a:pPr algn="just"/>
            <a:r>
              <a:rPr lang="fr-FR" sz="1600" b="1" dirty="0" smtClean="0"/>
              <a:t>C: </a:t>
            </a:r>
            <a:r>
              <a:rPr lang="fr-FR" sz="1600" i="1" dirty="0" smtClean="0"/>
              <a:t>Segmentation totale et spirale</a:t>
            </a:r>
          </a:p>
          <a:p>
            <a:pPr algn="just"/>
            <a:endParaRPr lang="fr-FR" sz="1600" i="1" dirty="0" smtClean="0"/>
          </a:p>
          <a:p>
            <a:pPr algn="just"/>
            <a:r>
              <a:rPr lang="fr-FR" sz="1600" i="1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3200" dirty="0" smtClean="0"/>
              <a:t> Segmentation d’un œuf </a:t>
            </a:r>
            <a:r>
              <a:rPr lang="fr-FR" sz="3200" b="1" dirty="0" smtClean="0"/>
              <a:t>alécithe</a:t>
            </a:r>
            <a:endParaRPr lang="fr-FR" sz="3200" b="1" dirty="0"/>
          </a:p>
        </p:txBody>
      </p:sp>
      <p:sp>
        <p:nvSpPr>
          <p:cNvPr id="21506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316538"/>
          </a:xfrm>
        </p:spPr>
        <p:txBody>
          <a:bodyPr/>
          <a:lstStyle/>
          <a:p>
            <a:r>
              <a:rPr lang="fr-FR" sz="1800" dirty="0" smtClean="0"/>
              <a:t>Segmentation radiaire et égale</a:t>
            </a:r>
          </a:p>
          <a:p>
            <a:r>
              <a:rPr lang="fr-FR" sz="1800" dirty="0" smtClean="0"/>
              <a:t>16-32 cellules = Stade morula </a:t>
            </a:r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pPr>
              <a:buFont typeface="Wingdings" pitchFamily="2" charset="2"/>
              <a:buNone/>
            </a:pPr>
            <a:endParaRPr lang="fr-FR" sz="1800" dirty="0" smtClean="0"/>
          </a:p>
          <a:p>
            <a:r>
              <a:rPr lang="fr-FR" sz="1800" dirty="0" smtClean="0"/>
              <a:t>Formation du </a:t>
            </a:r>
            <a:r>
              <a:rPr lang="fr-FR" sz="1800" dirty="0" err="1" smtClean="0"/>
              <a:t>blastocoele</a:t>
            </a:r>
            <a:r>
              <a:rPr lang="fr-FR" sz="1800" dirty="0" smtClean="0"/>
              <a:t>, stade blastula, implantation muqueuse utérine</a:t>
            </a:r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r>
              <a:rPr lang="fr-FR" sz="1800" dirty="0" smtClean="0"/>
              <a:t>Formation de l’</a:t>
            </a:r>
            <a:r>
              <a:rPr lang="fr-FR" sz="1800" dirty="0" err="1" smtClean="0"/>
              <a:t>ectophylle</a:t>
            </a:r>
            <a:r>
              <a:rPr lang="fr-FR" sz="1800" dirty="0" smtClean="0"/>
              <a:t> et de l’</a:t>
            </a:r>
            <a:r>
              <a:rPr lang="fr-FR" sz="1800" dirty="0" err="1" smtClean="0"/>
              <a:t>hypoblaste</a:t>
            </a:r>
            <a:r>
              <a:rPr lang="fr-FR" sz="1800" dirty="0" smtClean="0"/>
              <a:t> </a:t>
            </a:r>
          </a:p>
        </p:txBody>
      </p:sp>
      <p:pic>
        <p:nvPicPr>
          <p:cNvPr id="21507" name="Image 3" descr="http://www.mymcat.com/w/images/b/bb/Embryology_morula_form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905000"/>
            <a:ext cx="63436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Image 5" descr="Capture d’écran 2010-08-23 à 12.17.09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3717032"/>
            <a:ext cx="60579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49578" y="44624"/>
            <a:ext cx="7444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Segmentation et implantation de l’œuf humain (alécithe)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1521" y="1341343"/>
            <a:ext cx="29523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/>
              <a:t>A: </a:t>
            </a:r>
            <a:r>
              <a:rPr lang="fr-FR" sz="1600" i="1" dirty="0" smtClean="0"/>
              <a:t>Coupe longitudinale schématique d’une trompe de Fallope et d’une partie de l’utérus résumant les premiers stades du développement de l’œuf de la maturation de l’ovocyte à l’implantation (d’après Hamilton et al., 1962)</a:t>
            </a:r>
          </a:p>
          <a:p>
            <a:pPr algn="just"/>
            <a:endParaRPr lang="fr-FR" sz="1600" i="1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r>
              <a:rPr lang="fr-FR" sz="1600" b="1" dirty="0" smtClean="0"/>
              <a:t>B à D: </a:t>
            </a:r>
            <a:r>
              <a:rPr lang="fr-FR" sz="1600" i="1" dirty="0" smtClean="0"/>
              <a:t>Coupes sagittales schématiques au cours de l’implantation (d’après </a:t>
            </a:r>
            <a:r>
              <a:rPr lang="fr-FR" sz="1600" i="1" dirty="0" err="1" smtClean="0"/>
              <a:t>Dollander</a:t>
            </a:r>
            <a:r>
              <a:rPr lang="fr-FR" sz="1600" i="1" dirty="0" smtClean="0"/>
              <a:t>, 1985) 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3635896" y="476672"/>
            <a:ext cx="4754837" cy="6336704"/>
            <a:chOff x="3635896" y="476672"/>
            <a:chExt cx="4754837" cy="6336704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6580"/>
            <a:stretch>
              <a:fillRect/>
            </a:stretch>
          </p:blipFill>
          <p:spPr bwMode="auto">
            <a:xfrm>
              <a:off x="3635896" y="549376"/>
              <a:ext cx="4754837" cy="626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076056" y="476672"/>
              <a:ext cx="28803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2"/>
          <p:cNvSpPr txBox="1"/>
          <p:nvPr/>
        </p:nvSpPr>
        <p:spPr>
          <a:xfrm>
            <a:off x="1483947" y="188640"/>
            <a:ext cx="6176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Segmentation partielle discoïdale chez la Poule</a:t>
            </a:r>
          </a:p>
        </p:txBody>
      </p:sp>
      <p:grpSp>
        <p:nvGrpSpPr>
          <p:cNvPr id="2" name="Groupe 7"/>
          <p:cNvGrpSpPr/>
          <p:nvPr/>
        </p:nvGrpSpPr>
        <p:grpSpPr>
          <a:xfrm>
            <a:off x="1509713" y="1222264"/>
            <a:ext cx="6124575" cy="4413473"/>
            <a:chOff x="1509713" y="1247775"/>
            <a:chExt cx="6124575" cy="44134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09713" y="1247775"/>
              <a:ext cx="6124575" cy="436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2051720" y="5373216"/>
              <a:ext cx="136815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1199</Words>
  <Application>Microsoft Office PowerPoint</Application>
  <PresentationFormat>Affichage à l'écran (4:3)</PresentationFormat>
  <Paragraphs>325</Paragraphs>
  <Slides>49</Slides>
  <Notes>7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49</vt:i4>
      </vt:variant>
    </vt:vector>
  </HeadingPairs>
  <TitlesOfParts>
    <vt:vector size="51" baseType="lpstr">
      <vt:lpstr>Thème Office</vt:lpstr>
      <vt:lpstr>1_Thème Office</vt:lpstr>
      <vt:lpstr>Présentation PowerPoint</vt:lpstr>
      <vt:lpstr>Introduction</vt:lpstr>
      <vt:lpstr>Présentation PowerPoint</vt:lpstr>
      <vt:lpstr>1.1 Segmentation</vt:lpstr>
      <vt:lpstr>l’oeuf</vt:lpstr>
      <vt:lpstr>Présentation PowerPoint</vt:lpstr>
      <vt:lpstr> Segmentation d’un œuf alécithe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1.2-  Gastrulation</vt:lpstr>
      <vt:lpstr>Présentation PowerPoint</vt:lpstr>
      <vt:lpstr>Présentation PowerPoint</vt:lpstr>
      <vt:lpstr>Gastrulation d’un Œuf télolécithe de poule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II. 1. Œuf alécithe (mammifère)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Catherine Joly</dc:creator>
  <cp:lastModifiedBy>Thierry JOLY</cp:lastModifiedBy>
  <cp:revision>36</cp:revision>
  <dcterms:created xsi:type="dcterms:W3CDTF">2013-10-03T19:49:22Z</dcterms:created>
  <dcterms:modified xsi:type="dcterms:W3CDTF">2015-10-19T21:53:45Z</dcterms:modified>
</cp:coreProperties>
</file>